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4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5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6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6"/>
    <p:sldMasterId id="2147484163" r:id="rId7"/>
    <p:sldMasterId id="2147484324" r:id="rId8"/>
    <p:sldMasterId id="2147484339" r:id="rId9"/>
    <p:sldMasterId id="2147484351" r:id="rId10"/>
    <p:sldMasterId id="2147484365" r:id="rId11"/>
    <p:sldMasterId id="2147484392" r:id="rId12"/>
    <p:sldMasterId id="2147484443" r:id="rId13"/>
    <p:sldMasterId id="2147484455" r:id="rId14"/>
    <p:sldMasterId id="2147484484" r:id="rId15"/>
    <p:sldMasterId id="2147484525" r:id="rId16"/>
    <p:sldMasterId id="2147484556" r:id="rId17"/>
    <p:sldMasterId id="2147484585" r:id="rId18"/>
    <p:sldMasterId id="2147484645" r:id="rId19"/>
    <p:sldMasterId id="2147484670" r:id="rId20"/>
    <p:sldMasterId id="2147484684" r:id="rId21"/>
    <p:sldMasterId id="2147484696" r:id="rId22"/>
  </p:sldMasterIdLst>
  <p:notesMasterIdLst>
    <p:notesMasterId r:id="rId74"/>
  </p:notesMasterIdLst>
  <p:handoutMasterIdLst>
    <p:handoutMasterId r:id="rId75"/>
  </p:handoutMasterIdLst>
  <p:sldIdLst>
    <p:sldId id="434" r:id="rId23"/>
    <p:sldId id="811" r:id="rId24"/>
    <p:sldId id="805" r:id="rId25"/>
    <p:sldId id="807" r:id="rId26"/>
    <p:sldId id="808" r:id="rId27"/>
    <p:sldId id="809" r:id="rId28"/>
    <p:sldId id="810" r:id="rId29"/>
    <p:sldId id="806" r:id="rId30"/>
    <p:sldId id="812" r:id="rId31"/>
    <p:sldId id="813" r:id="rId32"/>
    <p:sldId id="784" r:id="rId33"/>
    <p:sldId id="785" r:id="rId34"/>
    <p:sldId id="786" r:id="rId35"/>
    <p:sldId id="787" r:id="rId36"/>
    <p:sldId id="788" r:id="rId37"/>
    <p:sldId id="789" r:id="rId38"/>
    <p:sldId id="790" r:id="rId39"/>
    <p:sldId id="791" r:id="rId40"/>
    <p:sldId id="792" r:id="rId41"/>
    <p:sldId id="793" r:id="rId42"/>
    <p:sldId id="794" r:id="rId43"/>
    <p:sldId id="795" r:id="rId44"/>
    <p:sldId id="841" r:id="rId45"/>
    <p:sldId id="835" r:id="rId46"/>
    <p:sldId id="836" r:id="rId47"/>
    <p:sldId id="837" r:id="rId48"/>
    <p:sldId id="838" r:id="rId49"/>
    <p:sldId id="839" r:id="rId50"/>
    <p:sldId id="840" r:id="rId51"/>
    <p:sldId id="814" r:id="rId52"/>
    <p:sldId id="815" r:id="rId53"/>
    <p:sldId id="816" r:id="rId54"/>
    <p:sldId id="817" r:id="rId55"/>
    <p:sldId id="818" r:id="rId56"/>
    <p:sldId id="819" r:id="rId57"/>
    <p:sldId id="820" r:id="rId58"/>
    <p:sldId id="821" r:id="rId59"/>
    <p:sldId id="822" r:id="rId60"/>
    <p:sldId id="823" r:id="rId61"/>
    <p:sldId id="824" r:id="rId62"/>
    <p:sldId id="825" r:id="rId63"/>
    <p:sldId id="826" r:id="rId64"/>
    <p:sldId id="827" r:id="rId65"/>
    <p:sldId id="828" r:id="rId66"/>
    <p:sldId id="829" r:id="rId67"/>
    <p:sldId id="830" r:id="rId68"/>
    <p:sldId id="831" r:id="rId69"/>
    <p:sldId id="832" r:id="rId70"/>
    <p:sldId id="833" r:id="rId71"/>
    <p:sldId id="834" r:id="rId72"/>
    <p:sldId id="798" r:id="rId73"/>
  </p:sldIdLst>
  <p:sldSz cx="9144000" cy="5143500" type="screen16x9"/>
  <p:notesSz cx="6858000" cy="9144000"/>
  <p:defaultTextStyle>
    <a:defPPr>
      <a:defRPr lang="en-US"/>
    </a:defPPr>
    <a:lvl1pPr algn="l" defTabSz="456974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6974" algn="l" defTabSz="456974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3973" algn="l" defTabSz="456974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954" algn="l" defTabSz="456974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7944" algn="l" defTabSz="456974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4917" algn="l" defTabSz="913973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1891" algn="l" defTabSz="913973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198880" algn="l" defTabSz="913973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5862" algn="l" defTabSz="913973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15C6525-08DE-D348-B83F-6CD1FF09D2B9}">
          <p14:sldIdLst>
            <p14:sldId id="434"/>
            <p14:sldId id="811"/>
          </p14:sldIdLst>
        </p14:section>
        <p14:section name="Abschnitt ohne Titel" id="{2BC59A30-F44D-BE4D-B963-F3CA6635399C}">
          <p14:sldIdLst>
            <p14:sldId id="805"/>
            <p14:sldId id="807"/>
            <p14:sldId id="808"/>
            <p14:sldId id="809"/>
            <p14:sldId id="810"/>
            <p14:sldId id="806"/>
            <p14:sldId id="812"/>
            <p14:sldId id="81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841"/>
            <p14:sldId id="835"/>
            <p14:sldId id="836"/>
            <p14:sldId id="837"/>
            <p14:sldId id="838"/>
            <p14:sldId id="839"/>
            <p14:sldId id="840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7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1BC7EF"/>
    <a:srgbClr val="A10E2F"/>
    <a:srgbClr val="CD1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311" autoAdjust="0"/>
  </p:normalViewPr>
  <p:slideViewPr>
    <p:cSldViewPr snapToGrid="0" snapToObjects="1">
      <p:cViewPr>
        <p:scale>
          <a:sx n="110" d="100"/>
          <a:sy n="110" d="100"/>
        </p:scale>
        <p:origin x="-1560" y="-390"/>
      </p:cViewPr>
      <p:guideLst>
        <p:guide orient="horz" pos="2160"/>
        <p:guide orient="horz" pos="1620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6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49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Master" Target="slideMasters/slideMaster17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15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wnCloud\Patienten\LAMISCH%20Hara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68992"/>
        <c:axId val="154846336"/>
      </c:lineChart>
      <c:catAx>
        <c:axId val="1536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54846336"/>
        <c:crosses val="autoZero"/>
        <c:auto val="1"/>
        <c:lblAlgn val="ctr"/>
        <c:lblOffset val="100"/>
        <c:noMultiLvlLbl val="0"/>
      </c:catAx>
      <c:valAx>
        <c:axId val="154846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53668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76160"/>
        <c:axId val="154902528"/>
      </c:lineChart>
      <c:catAx>
        <c:axId val="1548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54902528"/>
        <c:crosses val="autoZero"/>
        <c:auto val="1"/>
        <c:lblAlgn val="ctr"/>
        <c:lblOffset val="100"/>
        <c:noMultiLvlLbl val="0"/>
      </c:catAx>
      <c:valAx>
        <c:axId val="154902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5487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57920"/>
        <c:axId val="155201920"/>
      </c:lineChart>
      <c:catAx>
        <c:axId val="15305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55201920"/>
        <c:crosses val="autoZero"/>
        <c:auto val="1"/>
        <c:lblAlgn val="ctr"/>
        <c:lblOffset val="100"/>
        <c:noMultiLvlLbl val="0"/>
      </c:catAx>
      <c:valAx>
        <c:axId val="155201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53057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82272"/>
        <c:axId val="154983808"/>
      </c:lineChart>
      <c:catAx>
        <c:axId val="15498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54983808"/>
        <c:crosses val="autoZero"/>
        <c:auto val="1"/>
        <c:lblAlgn val="ctr"/>
        <c:lblOffset val="100"/>
        <c:noMultiLvlLbl val="0"/>
      </c:catAx>
      <c:valAx>
        <c:axId val="154983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54982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49440"/>
        <c:axId val="155150976"/>
      </c:lineChart>
      <c:catAx>
        <c:axId val="15514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55150976"/>
        <c:crosses val="autoZero"/>
        <c:auto val="1"/>
        <c:lblAlgn val="ctr"/>
        <c:lblOffset val="100"/>
        <c:noMultiLvlLbl val="0"/>
      </c:catAx>
      <c:valAx>
        <c:axId val="155150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5514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63584"/>
        <c:axId val="155365376"/>
      </c:lineChart>
      <c:catAx>
        <c:axId val="1553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55365376"/>
        <c:crosses val="autoZero"/>
        <c:auto val="1"/>
        <c:lblAlgn val="ctr"/>
        <c:lblOffset val="100"/>
        <c:noMultiLvlLbl val="0"/>
      </c:catAx>
      <c:valAx>
        <c:axId val="155365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55363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59424"/>
        <c:axId val="155560960"/>
      </c:lineChart>
      <c:catAx>
        <c:axId val="1555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55560960"/>
        <c:crosses val="autoZero"/>
        <c:auto val="1"/>
        <c:lblAlgn val="ctr"/>
        <c:lblOffset val="100"/>
        <c:noMultiLvlLbl val="0"/>
      </c:catAx>
      <c:valAx>
        <c:axId val="155560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5555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IgG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Sheet3!$A$2:$A$150</c:f>
              <c:strCache>
                <c:ptCount val="149"/>
                <c:pt idx="0">
                  <c:v>21.05.2007</c:v>
                </c:pt>
                <c:pt idx="1">
                  <c:v>26.06.2007</c:v>
                </c:pt>
                <c:pt idx="2">
                  <c:v>28.06.2007</c:v>
                </c:pt>
                <c:pt idx="3">
                  <c:v>20.07.2007</c:v>
                </c:pt>
                <c:pt idx="4">
                  <c:v>27.07.2007</c:v>
                </c:pt>
                <c:pt idx="5">
                  <c:v>14.08.2007</c:v>
                </c:pt>
                <c:pt idx="6">
                  <c:v>20.08.2007</c:v>
                </c:pt>
                <c:pt idx="7">
                  <c:v>27.08.2007</c:v>
                </c:pt>
                <c:pt idx="8">
                  <c:v>10.09.2007</c:v>
                </c:pt>
                <c:pt idx="9">
                  <c:v>17.09.2007</c:v>
                </c:pt>
                <c:pt idx="10">
                  <c:v>03.10.2007</c:v>
                </c:pt>
                <c:pt idx="11">
                  <c:v>12.10.2007</c:v>
                </c:pt>
                <c:pt idx="12">
                  <c:v>24.10.2007</c:v>
                </c:pt>
                <c:pt idx="13">
                  <c:v>07.11.2007</c:v>
                </c:pt>
                <c:pt idx="14">
                  <c:v>28.11.2007</c:v>
                </c:pt>
                <c:pt idx="15">
                  <c:v>19.12.2007</c:v>
                </c:pt>
                <c:pt idx="16">
                  <c:v>16.01.2008</c:v>
                </c:pt>
                <c:pt idx="17">
                  <c:v>26.02.2008</c:v>
                </c:pt>
                <c:pt idx="18">
                  <c:v>04.03.2008</c:v>
                </c:pt>
                <c:pt idx="19">
                  <c:v>10.03.2008</c:v>
                </c:pt>
                <c:pt idx="20">
                  <c:v>31.03.2008</c:v>
                </c:pt>
                <c:pt idx="21">
                  <c:v>31.03.2008</c:v>
                </c:pt>
                <c:pt idx="22">
                  <c:v>06.05.2008</c:v>
                </c:pt>
                <c:pt idx="23">
                  <c:v>02.06.2008</c:v>
                </c:pt>
                <c:pt idx="24">
                  <c:v>16.06.2008</c:v>
                </c:pt>
                <c:pt idx="25">
                  <c:v>25.06.2008</c:v>
                </c:pt>
                <c:pt idx="26">
                  <c:v>02.07.2008</c:v>
                </c:pt>
                <c:pt idx="27">
                  <c:v>14.07.2008</c:v>
                </c:pt>
                <c:pt idx="28">
                  <c:v>09.09.2008</c:v>
                </c:pt>
                <c:pt idx="29">
                  <c:v>17.10.2008</c:v>
                </c:pt>
                <c:pt idx="30">
                  <c:v>10.11.2008</c:v>
                </c:pt>
                <c:pt idx="31">
                  <c:v>01.12.2008</c:v>
                </c:pt>
                <c:pt idx="32">
                  <c:v>20.01.2009</c:v>
                </c:pt>
                <c:pt idx="33">
                  <c:v>17.02.2009</c:v>
                </c:pt>
                <c:pt idx="34">
                  <c:v>19.03.2009</c:v>
                </c:pt>
                <c:pt idx="35">
                  <c:v>28.04.2009</c:v>
                </c:pt>
                <c:pt idx="36">
                  <c:v>08.06.2009</c:v>
                </c:pt>
                <c:pt idx="37">
                  <c:v>25.06.2009</c:v>
                </c:pt>
                <c:pt idx="38">
                  <c:v>02.07.2009</c:v>
                </c:pt>
                <c:pt idx="39">
                  <c:v>09.07.2009</c:v>
                </c:pt>
                <c:pt idx="40">
                  <c:v>16.07.2009</c:v>
                </c:pt>
                <c:pt idx="41">
                  <c:v>23.07.2009</c:v>
                </c:pt>
                <c:pt idx="42">
                  <c:v>06.08.2009</c:v>
                </c:pt>
                <c:pt idx="43">
                  <c:v>28.08.2009</c:v>
                </c:pt>
                <c:pt idx="44">
                  <c:v>30.09.2009</c:v>
                </c:pt>
                <c:pt idx="45">
                  <c:v>28.10.2009</c:v>
                </c:pt>
                <c:pt idx="46">
                  <c:v>23.11.2009</c:v>
                </c:pt>
                <c:pt idx="47">
                  <c:v>15.12.2009</c:v>
                </c:pt>
                <c:pt idx="48">
                  <c:v>26.01.2010</c:v>
                </c:pt>
                <c:pt idx="49">
                  <c:v>09.03.2010</c:v>
                </c:pt>
                <c:pt idx="50">
                  <c:v>07.04.2010</c:v>
                </c:pt>
                <c:pt idx="51">
                  <c:v>12.05.2010</c:v>
                </c:pt>
                <c:pt idx="52">
                  <c:v>10.06.2010</c:v>
                </c:pt>
                <c:pt idx="53">
                  <c:v>13.07.2010</c:v>
                </c:pt>
                <c:pt idx="54">
                  <c:v>03.09.2010</c:v>
                </c:pt>
                <c:pt idx="55">
                  <c:v>22.10.2010</c:v>
                </c:pt>
                <c:pt idx="56">
                  <c:v>14.12.2010</c:v>
                </c:pt>
                <c:pt idx="57">
                  <c:v>26.01.2011</c:v>
                </c:pt>
                <c:pt idx="58">
                  <c:v>01.03.2011</c:v>
                </c:pt>
                <c:pt idx="59">
                  <c:v>11.04.2011</c:v>
                </c:pt>
                <c:pt idx="60">
                  <c:v>17.05.2011</c:v>
                </c:pt>
                <c:pt idx="61">
                  <c:v>29.06.2011</c:v>
                </c:pt>
                <c:pt idx="62">
                  <c:v>27.07.2011</c:v>
                </c:pt>
                <c:pt idx="63">
                  <c:v>12.08.2011</c:v>
                </c:pt>
                <c:pt idx="64">
                  <c:v>09.09.2011</c:v>
                </c:pt>
                <c:pt idx="65">
                  <c:v>10.10.2011</c:v>
                </c:pt>
                <c:pt idx="66">
                  <c:v>08.11.2011</c:v>
                </c:pt>
                <c:pt idx="67">
                  <c:v>05.12.2011</c:v>
                </c:pt>
                <c:pt idx="68">
                  <c:v>18.01.2012</c:v>
                </c:pt>
                <c:pt idx="69">
                  <c:v>24.02.2012</c:v>
                </c:pt>
                <c:pt idx="70">
                  <c:v>16.03.2012</c:v>
                </c:pt>
                <c:pt idx="71">
                  <c:v>23.04.2012</c:v>
                </c:pt>
                <c:pt idx="72">
                  <c:v>30.05.2012</c:v>
                </c:pt>
                <c:pt idx="73">
                  <c:v>29.06.2012</c:v>
                </c:pt>
                <c:pt idx="74">
                  <c:v>17.08.2012</c:v>
                </c:pt>
                <c:pt idx="75">
                  <c:v>12.09.2012</c:v>
                </c:pt>
                <c:pt idx="76">
                  <c:v>10.10.2012</c:v>
                </c:pt>
                <c:pt idx="77">
                  <c:v>06.11.2012</c:v>
                </c:pt>
                <c:pt idx="78">
                  <c:v>03.12.2012</c:v>
                </c:pt>
                <c:pt idx="79">
                  <c:v>09.01.2013</c:v>
                </c:pt>
                <c:pt idx="80">
                  <c:v>15.02.2013</c:v>
                </c:pt>
                <c:pt idx="81">
                  <c:v>13.03.2013</c:v>
                </c:pt>
                <c:pt idx="82">
                  <c:v>15.04.2013</c:v>
                </c:pt>
                <c:pt idx="83">
                  <c:v>13.05.2013</c:v>
                </c:pt>
                <c:pt idx="84">
                  <c:v>17.06.2013</c:v>
                </c:pt>
                <c:pt idx="85">
                  <c:v>10.07.2013</c:v>
                </c:pt>
                <c:pt idx="86">
                  <c:v>28.08.2013</c:v>
                </c:pt>
                <c:pt idx="87">
                  <c:v>04.10.2013</c:v>
                </c:pt>
                <c:pt idx="88">
                  <c:v>04.11.2013</c:v>
                </c:pt>
                <c:pt idx="89">
                  <c:v>27.11.2013</c:v>
                </c:pt>
                <c:pt idx="90">
                  <c:v>08.01.2014</c:v>
                </c:pt>
                <c:pt idx="91">
                  <c:v>17.02.2014</c:v>
                </c:pt>
                <c:pt idx="92">
                  <c:v>05.03.2014</c:v>
                </c:pt>
                <c:pt idx="93">
                  <c:v>17.03.2014</c:v>
                </c:pt>
                <c:pt idx="94">
                  <c:v>25.04.2014</c:v>
                </c:pt>
                <c:pt idx="95">
                  <c:v>13.08.2014</c:v>
                </c:pt>
                <c:pt idx="96">
                  <c:v>12.09.2014</c:v>
                </c:pt>
                <c:pt idx="97">
                  <c:v>14.10.2014</c:v>
                </c:pt>
                <c:pt idx="98">
                  <c:v>12.11.2014</c:v>
                </c:pt>
                <c:pt idx="99">
                  <c:v>01.12.2014</c:v>
                </c:pt>
                <c:pt idx="100">
                  <c:v>05.01.2015</c:v>
                </c:pt>
                <c:pt idx="101">
                  <c:v>09.02.2015</c:v>
                </c:pt>
                <c:pt idx="102">
                  <c:v>15.04.2015</c:v>
                </c:pt>
                <c:pt idx="103">
                  <c:v>08.05.2015</c:v>
                </c:pt>
                <c:pt idx="104">
                  <c:v>18.05.2015</c:v>
                </c:pt>
                <c:pt idx="105">
                  <c:v>26.05.2015</c:v>
                </c:pt>
                <c:pt idx="106">
                  <c:v>29.05.2015</c:v>
                </c:pt>
                <c:pt idx="107">
                  <c:v>02.06.2015</c:v>
                </c:pt>
                <c:pt idx="108">
                  <c:v>05.06.2015</c:v>
                </c:pt>
                <c:pt idx="109">
                  <c:v>16.06.2015</c:v>
                </c:pt>
                <c:pt idx="110">
                  <c:v>19.06.2015</c:v>
                </c:pt>
                <c:pt idx="111">
                  <c:v>22.06.2015</c:v>
                </c:pt>
                <c:pt idx="112">
                  <c:v>07.07.2015</c:v>
                </c:pt>
                <c:pt idx="113">
                  <c:v>10.07.2015</c:v>
                </c:pt>
                <c:pt idx="114">
                  <c:v>14.07.2015</c:v>
                </c:pt>
                <c:pt idx="115">
                  <c:v>17.07.2015</c:v>
                </c:pt>
                <c:pt idx="116">
                  <c:v>22.07.2015</c:v>
                </c:pt>
                <c:pt idx="117">
                  <c:v>30.07.2015</c:v>
                </c:pt>
                <c:pt idx="118">
                  <c:v>06.08.2015</c:v>
                </c:pt>
                <c:pt idx="119">
                  <c:v>11.08.2015</c:v>
                </c:pt>
                <c:pt idx="120">
                  <c:v>17.08.2015</c:v>
                </c:pt>
                <c:pt idx="121">
                  <c:v>25.08.2015</c:v>
                </c:pt>
                <c:pt idx="122">
                  <c:v>01.09.2015</c:v>
                </c:pt>
                <c:pt idx="123">
                  <c:v>08.09.2015</c:v>
                </c:pt>
                <c:pt idx="124">
                  <c:v>14.09.2015</c:v>
                </c:pt>
                <c:pt idx="125">
                  <c:v>30.09.2015</c:v>
                </c:pt>
                <c:pt idx="126">
                  <c:v>06.10.2015</c:v>
                </c:pt>
                <c:pt idx="127">
                  <c:v>12.10.2015</c:v>
                </c:pt>
                <c:pt idx="128">
                  <c:v>20.10.2015</c:v>
                </c:pt>
                <c:pt idx="129">
                  <c:v>27.10.2015</c:v>
                </c:pt>
                <c:pt idx="130">
                  <c:v>10.11.2015</c:v>
                </c:pt>
                <c:pt idx="131">
                  <c:v>17.11.2015</c:v>
                </c:pt>
                <c:pt idx="132">
                  <c:v>25.11.2015</c:v>
                </c:pt>
                <c:pt idx="133">
                  <c:v>01.12.2015</c:v>
                </c:pt>
                <c:pt idx="134">
                  <c:v>14.12.2015</c:v>
                </c:pt>
                <c:pt idx="135">
                  <c:v>18.01.2016</c:v>
                </c:pt>
                <c:pt idx="136">
                  <c:v>1.2.2016</c:v>
                </c:pt>
                <c:pt idx="137">
                  <c:v>22.2.2016</c:v>
                </c:pt>
                <c:pt idx="138">
                  <c:v>01.03.2016</c:v>
                </c:pt>
                <c:pt idx="139">
                  <c:v>22.03.2016</c:v>
                </c:pt>
                <c:pt idx="140">
                  <c:v>29.03.2016</c:v>
                </c:pt>
                <c:pt idx="141">
                  <c:v>14.04.2016</c:v>
                </c:pt>
                <c:pt idx="142">
                  <c:v>03.05.2016</c:v>
                </c:pt>
                <c:pt idx="143">
                  <c:v>13.05.2016</c:v>
                </c:pt>
                <c:pt idx="144">
                  <c:v>13.06.2016</c:v>
                </c:pt>
                <c:pt idx="145">
                  <c:v>28.06.2016</c:v>
                </c:pt>
                <c:pt idx="146">
                  <c:v>13.07.2016</c:v>
                </c:pt>
                <c:pt idx="147">
                  <c:v>08.08.2016</c:v>
                </c:pt>
                <c:pt idx="148">
                  <c:v>07.09.2016</c:v>
                </c:pt>
              </c:strCache>
            </c:strRef>
          </c:cat>
          <c:val>
            <c:numRef>
              <c:f>Sheet3!$B$2:$B$150</c:f>
              <c:numCache>
                <c:formatCode>General</c:formatCode>
                <c:ptCount val="149"/>
                <c:pt idx="0">
                  <c:v>5670</c:v>
                </c:pt>
                <c:pt idx="1">
                  <c:v>5360</c:v>
                </c:pt>
                <c:pt idx="2">
                  <c:v>5610</c:v>
                </c:pt>
                <c:pt idx="3">
                  <c:v>5740</c:v>
                </c:pt>
                <c:pt idx="4">
                  <c:v>5030</c:v>
                </c:pt>
                <c:pt idx="5">
                  <c:v>4680</c:v>
                </c:pt>
                <c:pt idx="6">
                  <c:v>5230</c:v>
                </c:pt>
                <c:pt idx="7">
                  <c:v>4940</c:v>
                </c:pt>
                <c:pt idx="8">
                  <c:v>4850</c:v>
                </c:pt>
                <c:pt idx="9">
                  <c:v>5030</c:v>
                </c:pt>
                <c:pt idx="10">
                  <c:v>3810</c:v>
                </c:pt>
                <c:pt idx="11">
                  <c:v>3770</c:v>
                </c:pt>
                <c:pt idx="12">
                  <c:v>2990</c:v>
                </c:pt>
                <c:pt idx="13">
                  <c:v>2570</c:v>
                </c:pt>
                <c:pt idx="14">
                  <c:v>2280</c:v>
                </c:pt>
                <c:pt idx="15">
                  <c:v>2270</c:v>
                </c:pt>
                <c:pt idx="16">
                  <c:v>2230</c:v>
                </c:pt>
                <c:pt idx="17">
                  <c:v>1560</c:v>
                </c:pt>
                <c:pt idx="18">
                  <c:v>1510</c:v>
                </c:pt>
                <c:pt idx="19">
                  <c:v>1290</c:v>
                </c:pt>
                <c:pt idx="20">
                  <c:v>2060</c:v>
                </c:pt>
                <c:pt idx="21">
                  <c:v>2140</c:v>
                </c:pt>
                <c:pt idx="22">
                  <c:v>2010</c:v>
                </c:pt>
                <c:pt idx="23">
                  <c:v>1790</c:v>
                </c:pt>
                <c:pt idx="24">
                  <c:v>1800</c:v>
                </c:pt>
                <c:pt idx="25">
                  <c:v>1640</c:v>
                </c:pt>
                <c:pt idx="26">
                  <c:v>1690</c:v>
                </c:pt>
                <c:pt idx="27">
                  <c:v>1900</c:v>
                </c:pt>
                <c:pt idx="28">
                  <c:v>1690</c:v>
                </c:pt>
                <c:pt idx="29">
                  <c:v>1790</c:v>
                </c:pt>
                <c:pt idx="30">
                  <c:v>1340</c:v>
                </c:pt>
                <c:pt idx="31">
                  <c:v>984</c:v>
                </c:pt>
                <c:pt idx="32">
                  <c:v>1290</c:v>
                </c:pt>
                <c:pt idx="33">
                  <c:v>942</c:v>
                </c:pt>
                <c:pt idx="34">
                  <c:v>729</c:v>
                </c:pt>
                <c:pt idx="35">
                  <c:v>1060</c:v>
                </c:pt>
                <c:pt idx="36">
                  <c:v>770</c:v>
                </c:pt>
                <c:pt idx="37">
                  <c:v>1000</c:v>
                </c:pt>
                <c:pt idx="38">
                  <c:v>988</c:v>
                </c:pt>
                <c:pt idx="39">
                  <c:v>922</c:v>
                </c:pt>
                <c:pt idx="40">
                  <c:v>824</c:v>
                </c:pt>
                <c:pt idx="41">
                  <c:v>995</c:v>
                </c:pt>
                <c:pt idx="42">
                  <c:v>1070</c:v>
                </c:pt>
                <c:pt idx="43">
                  <c:v>1140</c:v>
                </c:pt>
                <c:pt idx="44">
                  <c:v>1110</c:v>
                </c:pt>
                <c:pt idx="45">
                  <c:v>1100</c:v>
                </c:pt>
                <c:pt idx="46">
                  <c:v>1190</c:v>
                </c:pt>
                <c:pt idx="47">
                  <c:v>1250</c:v>
                </c:pt>
                <c:pt idx="48">
                  <c:v>1290</c:v>
                </c:pt>
                <c:pt idx="49">
                  <c:v>1060</c:v>
                </c:pt>
                <c:pt idx="50">
                  <c:v>884</c:v>
                </c:pt>
                <c:pt idx="51">
                  <c:v>1120</c:v>
                </c:pt>
                <c:pt idx="52">
                  <c:v>1010</c:v>
                </c:pt>
                <c:pt idx="53">
                  <c:v>954</c:v>
                </c:pt>
                <c:pt idx="54">
                  <c:v>997</c:v>
                </c:pt>
                <c:pt idx="55">
                  <c:v>1190</c:v>
                </c:pt>
                <c:pt idx="56">
                  <c:v>1250</c:v>
                </c:pt>
                <c:pt idx="57">
                  <c:v>1340</c:v>
                </c:pt>
                <c:pt idx="58">
                  <c:v>1330</c:v>
                </c:pt>
                <c:pt idx="59">
                  <c:v>1460</c:v>
                </c:pt>
                <c:pt idx="60">
                  <c:v>1630</c:v>
                </c:pt>
                <c:pt idx="61">
                  <c:v>1710</c:v>
                </c:pt>
                <c:pt idx="62">
                  <c:v>1610</c:v>
                </c:pt>
                <c:pt idx="63">
                  <c:v>1650</c:v>
                </c:pt>
                <c:pt idx="64">
                  <c:v>1620</c:v>
                </c:pt>
                <c:pt idx="65">
                  <c:v>1780</c:v>
                </c:pt>
                <c:pt idx="66">
                  <c:v>1610</c:v>
                </c:pt>
                <c:pt idx="67">
                  <c:v>1820</c:v>
                </c:pt>
                <c:pt idx="68">
                  <c:v>1960</c:v>
                </c:pt>
                <c:pt idx="69">
                  <c:v>2130</c:v>
                </c:pt>
                <c:pt idx="70">
                  <c:v>1950</c:v>
                </c:pt>
                <c:pt idx="71">
                  <c:v>2030</c:v>
                </c:pt>
                <c:pt idx="72">
                  <c:v>1870</c:v>
                </c:pt>
                <c:pt idx="73">
                  <c:v>1900</c:v>
                </c:pt>
                <c:pt idx="74">
                  <c:v>1960</c:v>
                </c:pt>
                <c:pt idx="75">
                  <c:v>2120</c:v>
                </c:pt>
                <c:pt idx="76">
                  <c:v>2010</c:v>
                </c:pt>
                <c:pt idx="77">
                  <c:v>2240</c:v>
                </c:pt>
                <c:pt idx="78">
                  <c:v>2270</c:v>
                </c:pt>
                <c:pt idx="79">
                  <c:v>2350</c:v>
                </c:pt>
                <c:pt idx="80">
                  <c:v>2360</c:v>
                </c:pt>
                <c:pt idx="81">
                  <c:v>2410</c:v>
                </c:pt>
                <c:pt idx="82">
                  <c:v>2220</c:v>
                </c:pt>
                <c:pt idx="83">
                  <c:v>2370</c:v>
                </c:pt>
                <c:pt idx="84">
                  <c:v>2390</c:v>
                </c:pt>
                <c:pt idx="85">
                  <c:v>2520</c:v>
                </c:pt>
                <c:pt idx="86">
                  <c:v>2320</c:v>
                </c:pt>
                <c:pt idx="87">
                  <c:v>2060</c:v>
                </c:pt>
                <c:pt idx="88">
                  <c:v>2050</c:v>
                </c:pt>
                <c:pt idx="89">
                  <c:v>2110</c:v>
                </c:pt>
                <c:pt idx="90">
                  <c:v>2930</c:v>
                </c:pt>
                <c:pt idx="91">
                  <c:v>2280</c:v>
                </c:pt>
                <c:pt idx="92">
                  <c:v>2250</c:v>
                </c:pt>
                <c:pt idx="93">
                  <c:v>2220</c:v>
                </c:pt>
                <c:pt idx="94">
                  <c:v>1980</c:v>
                </c:pt>
                <c:pt idx="95">
                  <c:v>2400</c:v>
                </c:pt>
                <c:pt idx="96">
                  <c:v>1560</c:v>
                </c:pt>
                <c:pt idx="97">
                  <c:v>2090</c:v>
                </c:pt>
                <c:pt idx="98">
                  <c:v>1720</c:v>
                </c:pt>
                <c:pt idx="99">
                  <c:v>2670</c:v>
                </c:pt>
                <c:pt idx="100">
                  <c:v>2200</c:v>
                </c:pt>
                <c:pt idx="101">
                  <c:v>1920</c:v>
                </c:pt>
                <c:pt idx="102">
                  <c:v>3050</c:v>
                </c:pt>
                <c:pt idx="103">
                  <c:v>3690</c:v>
                </c:pt>
                <c:pt idx="104">
                  <c:v>4210</c:v>
                </c:pt>
                <c:pt idx="105">
                  <c:v>3550</c:v>
                </c:pt>
                <c:pt idx="106">
                  <c:v>2840</c:v>
                </c:pt>
                <c:pt idx="107">
                  <c:v>2850</c:v>
                </c:pt>
                <c:pt idx="108">
                  <c:v>2910</c:v>
                </c:pt>
                <c:pt idx="109">
                  <c:v>2620</c:v>
                </c:pt>
                <c:pt idx="110">
                  <c:v>2750</c:v>
                </c:pt>
                <c:pt idx="111">
                  <c:v>2890</c:v>
                </c:pt>
                <c:pt idx="112">
                  <c:v>2260</c:v>
                </c:pt>
                <c:pt idx="113">
                  <c:v>2310</c:v>
                </c:pt>
                <c:pt idx="114">
                  <c:v>2270</c:v>
                </c:pt>
                <c:pt idx="115">
                  <c:v>2010</c:v>
                </c:pt>
                <c:pt idx="116">
                  <c:v>2300</c:v>
                </c:pt>
                <c:pt idx="117">
                  <c:v>2370</c:v>
                </c:pt>
                <c:pt idx="118">
                  <c:v>2210</c:v>
                </c:pt>
                <c:pt idx="119">
                  <c:v>2260</c:v>
                </c:pt>
                <c:pt idx="120">
                  <c:v>2420</c:v>
                </c:pt>
                <c:pt idx="121">
                  <c:v>2590</c:v>
                </c:pt>
                <c:pt idx="122">
                  <c:v>2520</c:v>
                </c:pt>
                <c:pt idx="123">
                  <c:v>2150</c:v>
                </c:pt>
                <c:pt idx="124">
                  <c:v>2270</c:v>
                </c:pt>
                <c:pt idx="125">
                  <c:v>2440</c:v>
                </c:pt>
                <c:pt idx="126">
                  <c:v>2460</c:v>
                </c:pt>
                <c:pt idx="127">
                  <c:v>2210</c:v>
                </c:pt>
                <c:pt idx="128">
                  <c:v>2170</c:v>
                </c:pt>
                <c:pt idx="129">
                  <c:v>2000</c:v>
                </c:pt>
                <c:pt idx="130">
                  <c:v>1960</c:v>
                </c:pt>
                <c:pt idx="131">
                  <c:v>1640</c:v>
                </c:pt>
                <c:pt idx="132">
                  <c:v>1590</c:v>
                </c:pt>
                <c:pt idx="133">
                  <c:v>1340</c:v>
                </c:pt>
                <c:pt idx="134">
                  <c:v>1300</c:v>
                </c:pt>
                <c:pt idx="135">
                  <c:v>1940</c:v>
                </c:pt>
                <c:pt idx="136">
                  <c:v>1590</c:v>
                </c:pt>
                <c:pt idx="137">
                  <c:v>1420</c:v>
                </c:pt>
                <c:pt idx="138">
                  <c:v>1390</c:v>
                </c:pt>
                <c:pt idx="139">
                  <c:v>1290</c:v>
                </c:pt>
                <c:pt idx="140">
                  <c:v>1100</c:v>
                </c:pt>
                <c:pt idx="141">
                  <c:v>1370</c:v>
                </c:pt>
                <c:pt idx="142">
                  <c:v>1190</c:v>
                </c:pt>
                <c:pt idx="143">
                  <c:v>1140</c:v>
                </c:pt>
                <c:pt idx="144">
                  <c:v>1190</c:v>
                </c:pt>
                <c:pt idx="145">
                  <c:v>1110</c:v>
                </c:pt>
                <c:pt idx="146">
                  <c:v>1030</c:v>
                </c:pt>
                <c:pt idx="147">
                  <c:v>1000</c:v>
                </c:pt>
                <c:pt idx="148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B-4DAB-9622-801E41D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107392"/>
        <c:axId val="166141952"/>
      </c:lineChart>
      <c:catAx>
        <c:axId val="1661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166141952"/>
        <c:crosses val="autoZero"/>
        <c:auto val="1"/>
        <c:lblAlgn val="ctr"/>
        <c:lblOffset val="100"/>
        <c:noMultiLvlLbl val="0"/>
      </c:catAx>
      <c:valAx>
        <c:axId val="166141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Paraprotein IgG [mg/dl]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66107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3649-E6E8-4256-B4FE-C2C0FAFD7F8C}" type="datetimeFigureOut">
              <a:rPr lang="de-AT" smtClean="0"/>
              <a:t>20.11.2018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4ADD-60CB-4877-AF1E-03530D5F0A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448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C40357-EC36-4834-BB71-252053D95D8E}" type="datetimeFigureOut">
              <a:rPr lang="en-US" altLang="de-DE"/>
              <a:pPr>
                <a:defRPr/>
              </a:pPr>
              <a:t>11/20/2018</a:t>
            </a:fld>
            <a:endParaRPr lang="en-US" alt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7396E3-BAE8-4849-9D94-31EAA156005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59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69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39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09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79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491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1D5052-CBD9-4031-8823-4B71E647D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1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1D5052-CBD9-4031-8823-4B71E647D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5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38200"/>
            <a:ext cx="5010150" cy="2819400"/>
          </a:xfrm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5.png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7"/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8" y="315469"/>
            <a:ext cx="8318373" cy="2116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075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5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4801791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ea typeface="+mn-ea"/>
                <a:cs typeface="Myriad Pro Semibold"/>
              </a:rPr>
              <a:t>www.aoporphan.com</a:t>
            </a:r>
          </a:p>
        </p:txBody>
      </p:sp>
      <p:sp>
        <p:nvSpPr>
          <p:cNvPr id="7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AF9B9D41-82E2-4DEF-B1B4-DBDF939BB2BD}" type="slidenum">
              <a:rPr lang="de-DE" sz="900">
                <a:solidFill>
                  <a:srgbClr val="564C3A"/>
                </a:solidFill>
                <a:latin typeface="Myriad Pro Semibold"/>
                <a:ea typeface="+mn-ea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ea typeface="+mn-ea"/>
              <a:cs typeface="Myriad Pro Semibold"/>
            </a:endParaRPr>
          </a:p>
        </p:txBody>
      </p:sp>
      <p:sp>
        <p:nvSpPr>
          <p:cNvPr id="8" name="Fußzeilenplatzhalter 4">
            <a:extLst/>
          </p:cNvPr>
          <p:cNvSpPr txBox="1">
            <a:spLocks/>
          </p:cNvSpPr>
          <p:nvPr userDrawn="1"/>
        </p:nvSpPr>
        <p:spPr>
          <a:xfrm>
            <a:off x="3892583" y="4882777"/>
            <a:ext cx="1357313" cy="130969"/>
          </a:xfrm>
          <a:prstGeom prst="rect">
            <a:avLst/>
          </a:prstGeom>
        </p:spPr>
        <p:txBody>
          <a:bodyPr lIns="91255" tIns="45626" rIns="91255" bIns="45626" anchor="ctr"/>
          <a:lstStyle>
            <a:defPPr>
              <a:defRPr lang="de-DE"/>
            </a:defPPr>
            <a:lvl1pPr marL="0" algn="ctr" defTabSz="4564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20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40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255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675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95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511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932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349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srgbClr val="7F7F7F"/>
                </a:solidFill>
              </a:rPr>
              <a:t>AOP Confidential</a:t>
            </a:r>
            <a:endParaRPr lang="de-AT" dirty="0">
              <a:solidFill>
                <a:srgbClr val="7F7F7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0" y="1317959"/>
            <a:ext cx="7923768" cy="3139765"/>
          </a:xfrm>
        </p:spPr>
        <p:txBody>
          <a:bodyPr lIns="0" tIns="0" rIns="0" bIns="0"/>
          <a:lstStyle>
            <a:lvl1pPr marL="0" indent="0">
              <a:spcBef>
                <a:spcPts val="2079"/>
              </a:spcBef>
              <a:spcAft>
                <a:spcPts val="0"/>
              </a:spcAft>
              <a:buClrTx/>
              <a:buSzPct val="80000"/>
              <a:buFontTx/>
              <a:buNone/>
              <a:defRPr sz="2000" b="0" i="0" baseline="0">
                <a:solidFill>
                  <a:srgbClr val="564C3A"/>
                </a:solidFill>
                <a:latin typeface="Myriad Pro"/>
                <a:cs typeface="Myriad Pro"/>
              </a:defRPr>
            </a:lvl1pPr>
            <a:lvl2pPr marL="161667" indent="-125743">
              <a:spcBef>
                <a:spcPts val="600"/>
              </a:spcBef>
              <a:buClrTx/>
              <a:buSzPct val="75000"/>
              <a:buFont typeface="Arial"/>
              <a:buChar char="•"/>
              <a:tabLst/>
              <a:defRPr sz="1800" b="0" i="0" baseline="0">
                <a:solidFill>
                  <a:srgbClr val="564C3A"/>
                </a:solidFill>
                <a:latin typeface="Myriad Pro"/>
                <a:cs typeface="Myriad Pro"/>
              </a:defRPr>
            </a:lvl2pPr>
            <a:lvl3pPr marL="359259" indent="-143711">
              <a:spcBef>
                <a:spcPts val="600"/>
              </a:spcBef>
              <a:buClrTx/>
              <a:buSzPct val="75000"/>
              <a:buFont typeface="Arial"/>
              <a:buChar char="•"/>
              <a:defRPr sz="1600" b="0" i="0" baseline="0">
                <a:solidFill>
                  <a:srgbClr val="564C3A"/>
                </a:solidFill>
                <a:latin typeface="Myriad Pro"/>
                <a:cs typeface="Myriad Pro"/>
              </a:defRPr>
            </a:lvl3pPr>
            <a:lvl4pPr marL="485002" indent="-93412">
              <a:spcBef>
                <a:spcPts val="700"/>
              </a:spcBef>
              <a:buClrTx/>
              <a:buSzPct val="75000"/>
              <a:buFont typeface="Arial"/>
              <a:buChar char="•"/>
              <a:defRPr sz="1400" b="0" i="0" baseline="0">
                <a:solidFill>
                  <a:srgbClr val="564C3A"/>
                </a:solidFill>
                <a:latin typeface="Myriad Pro"/>
                <a:cs typeface="Myriad Pro"/>
              </a:defRPr>
            </a:lvl4pPr>
            <a:lvl5pPr marL="646667" indent="-107774">
              <a:spcBef>
                <a:spcPts val="800"/>
              </a:spcBef>
              <a:buClrTx/>
              <a:buSzPct val="75000"/>
              <a:buFont typeface="Arial"/>
              <a:buChar char="•"/>
              <a:defRPr sz="1200" b="0" i="0" baseline="0">
                <a:solidFill>
                  <a:srgbClr val="564C3A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  <a:p>
            <a:pPr lvl="1"/>
            <a:r>
              <a:rPr lang="de-AT" dirty="0"/>
              <a:t> Second level</a:t>
            </a:r>
          </a:p>
          <a:p>
            <a:pPr lvl="2"/>
            <a:r>
              <a:rPr lang="de-AT" dirty="0"/>
              <a:t>Third level</a:t>
            </a:r>
          </a:p>
          <a:p>
            <a:pPr lvl="3"/>
            <a:r>
              <a:rPr lang="de-AT" dirty="0"/>
              <a:t> Fourth level</a:t>
            </a:r>
          </a:p>
          <a:p>
            <a:pPr lvl="4"/>
            <a:r>
              <a:rPr lang="de-AT" dirty="0"/>
              <a:t> Fifth level</a:t>
            </a:r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0603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ea typeface="+mn-ea"/>
                <a:cs typeface="Myriad Pro Semibold"/>
              </a:rPr>
              <a:t>www.aoporphan.com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F7A0BD4A-32EE-4C84-82FD-C3DE184045E8}" type="slidenum">
              <a:rPr lang="de-DE" sz="900">
                <a:solidFill>
                  <a:srgbClr val="564C3A"/>
                </a:solidFill>
                <a:latin typeface="Myriad Pro Semibold"/>
                <a:ea typeface="+mn-ea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ea typeface="+mn-ea"/>
              <a:cs typeface="Myriad Pro Semibold"/>
            </a:endParaRPr>
          </a:p>
        </p:txBody>
      </p:sp>
      <p:pic>
        <p:nvPicPr>
          <p:cNvPr id="7" name="Grafik 9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0" y="1317953"/>
            <a:ext cx="7923768" cy="3082615"/>
          </a:xfrm>
        </p:spPr>
        <p:txBody>
          <a:bodyPr lIns="0" tIns="0" rIns="0" bIns="0"/>
          <a:lstStyle>
            <a:lvl1pPr marL="0" indent="0">
              <a:spcBef>
                <a:spcPts val="2079"/>
              </a:spcBef>
              <a:spcAft>
                <a:spcPts val="0"/>
              </a:spcAft>
              <a:buClrTx/>
              <a:buSzPct val="80000"/>
              <a:buFontTx/>
              <a:buNone/>
              <a:defRPr sz="2000" b="0" i="0" baseline="0">
                <a:solidFill>
                  <a:srgbClr val="B51625"/>
                </a:solidFill>
                <a:latin typeface="Myriad Pro"/>
                <a:cs typeface="Myriad Pro"/>
              </a:defRPr>
            </a:lvl1pPr>
            <a:lvl2pPr marL="161667" indent="-125743">
              <a:spcBef>
                <a:spcPts val="600"/>
              </a:spcBef>
              <a:buClrTx/>
              <a:buSzPct val="75000"/>
              <a:buFont typeface="Arial"/>
              <a:buChar char="•"/>
              <a:tabLst/>
              <a:defRPr sz="1800" b="0" i="0" baseline="0">
                <a:solidFill>
                  <a:srgbClr val="564C3A"/>
                </a:solidFill>
                <a:latin typeface="Myriad Pro"/>
                <a:cs typeface="Myriad Pro"/>
              </a:defRPr>
            </a:lvl2pPr>
            <a:lvl3pPr marL="359259" indent="-143711">
              <a:spcBef>
                <a:spcPts val="600"/>
              </a:spcBef>
              <a:buClrTx/>
              <a:buSzPct val="75000"/>
              <a:buFont typeface="Arial"/>
              <a:buChar char="•"/>
              <a:defRPr sz="1600" b="0" i="0" baseline="0">
                <a:solidFill>
                  <a:srgbClr val="564C3A"/>
                </a:solidFill>
                <a:latin typeface="Myriad Pro"/>
                <a:cs typeface="Myriad Pro"/>
              </a:defRPr>
            </a:lvl3pPr>
            <a:lvl4pPr marL="485002" indent="-93412">
              <a:spcBef>
                <a:spcPts val="700"/>
              </a:spcBef>
              <a:buClrTx/>
              <a:buSzPct val="75000"/>
              <a:buFont typeface="Arial"/>
              <a:buChar char="•"/>
              <a:defRPr sz="1400" b="0" i="0" baseline="0">
                <a:solidFill>
                  <a:srgbClr val="564C3A"/>
                </a:solidFill>
                <a:latin typeface="Myriad Pro"/>
                <a:cs typeface="Myriad Pro"/>
              </a:defRPr>
            </a:lvl4pPr>
            <a:lvl5pPr marL="646667" indent="-107774">
              <a:spcBef>
                <a:spcPts val="800"/>
              </a:spcBef>
              <a:buClrTx/>
              <a:buSzPct val="75000"/>
              <a:buFont typeface="Arial"/>
              <a:buChar char="•"/>
              <a:defRPr sz="1200" b="0" i="0" baseline="0">
                <a:solidFill>
                  <a:srgbClr val="564C3A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  <a:p>
            <a:pPr lvl="1"/>
            <a:r>
              <a:rPr lang="de-AT" dirty="0"/>
              <a:t> Second level</a:t>
            </a:r>
          </a:p>
          <a:p>
            <a:pPr lvl="2"/>
            <a:r>
              <a:rPr lang="de-AT" dirty="0"/>
              <a:t>Third level</a:t>
            </a:r>
          </a:p>
          <a:p>
            <a:pPr lvl="3"/>
            <a:r>
              <a:rPr lang="de-AT" dirty="0"/>
              <a:t> Fourth level</a:t>
            </a:r>
          </a:p>
          <a:p>
            <a:pPr lvl="4"/>
            <a:r>
              <a:rPr lang="de-AT" dirty="0"/>
              <a:t> Fifth level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5315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1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ea typeface="+mn-ea"/>
                <a:cs typeface="Myriad Pro Semibold"/>
              </a:rPr>
              <a:t>www.aoporphan.com</a:t>
            </a:r>
          </a:p>
        </p:txBody>
      </p:sp>
      <p:sp>
        <p:nvSpPr>
          <p:cNvPr id="8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F1CBE51C-A258-42B3-8492-96AC8EC28909}" type="slidenum">
              <a:rPr lang="de-DE" sz="900">
                <a:solidFill>
                  <a:srgbClr val="564C3A"/>
                </a:solidFill>
                <a:latin typeface="Myriad Pro Semibold"/>
                <a:ea typeface="+mn-ea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ea typeface="+mn-ea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317959"/>
            <a:ext cx="3962400" cy="3139765"/>
          </a:xfrm>
        </p:spPr>
        <p:txBody>
          <a:bodyPr lIns="0" tIns="0" rIns="0" bIns="0"/>
          <a:lstStyle>
            <a:lvl1pPr marL="0" indent="0">
              <a:spcBef>
                <a:spcPts val="2079"/>
              </a:spcBef>
              <a:spcAft>
                <a:spcPts val="0"/>
              </a:spcAft>
              <a:buClrTx/>
              <a:buSzPct val="80000"/>
              <a:buFontTx/>
              <a:buNone/>
              <a:defRPr sz="2000" b="0" i="0" baseline="0">
                <a:solidFill>
                  <a:srgbClr val="564C3A"/>
                </a:solidFill>
                <a:latin typeface="Myriad Pro"/>
                <a:cs typeface="Myriad Pro"/>
              </a:defRPr>
            </a:lvl1pPr>
            <a:lvl2pPr marL="161667" indent="-125743">
              <a:spcBef>
                <a:spcPts val="600"/>
              </a:spcBef>
              <a:buClrTx/>
              <a:buSzPct val="75000"/>
              <a:buFont typeface="Arial"/>
              <a:buChar char="•"/>
              <a:tabLst/>
              <a:defRPr sz="1800" b="0" i="0" baseline="0">
                <a:solidFill>
                  <a:srgbClr val="564C3A"/>
                </a:solidFill>
                <a:latin typeface="Myriad Pro"/>
                <a:cs typeface="Myriad Pro"/>
              </a:defRPr>
            </a:lvl2pPr>
            <a:lvl3pPr marL="359259" indent="-143711">
              <a:spcBef>
                <a:spcPts val="600"/>
              </a:spcBef>
              <a:buClrTx/>
              <a:buSzPct val="75000"/>
              <a:buFont typeface="Arial"/>
              <a:buChar char="•"/>
              <a:defRPr sz="1600" b="0" i="0" baseline="0">
                <a:solidFill>
                  <a:srgbClr val="564C3A"/>
                </a:solidFill>
                <a:latin typeface="Myriad Pro"/>
                <a:cs typeface="Myriad Pro"/>
              </a:defRPr>
            </a:lvl3pPr>
            <a:lvl4pPr marL="485002" indent="-93412">
              <a:spcBef>
                <a:spcPts val="700"/>
              </a:spcBef>
              <a:buClrTx/>
              <a:buSzPct val="75000"/>
              <a:buFont typeface="Arial"/>
              <a:buChar char="•"/>
              <a:defRPr sz="1400" b="0" i="0" baseline="0">
                <a:solidFill>
                  <a:srgbClr val="564C3A"/>
                </a:solidFill>
                <a:latin typeface="Myriad Pro"/>
                <a:cs typeface="Myriad Pro"/>
              </a:defRPr>
            </a:lvl4pPr>
            <a:lvl5pPr marL="646667" indent="-107774">
              <a:spcBef>
                <a:spcPts val="800"/>
              </a:spcBef>
              <a:buClrTx/>
              <a:buSzPct val="75000"/>
              <a:buFont typeface="Arial"/>
              <a:buChar char="•"/>
              <a:defRPr sz="1200" b="0" i="0" baseline="0">
                <a:solidFill>
                  <a:srgbClr val="564C3A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  <a:p>
            <a:pPr lvl="1"/>
            <a:r>
              <a:rPr lang="de-AT" dirty="0"/>
              <a:t> Second level</a:t>
            </a:r>
          </a:p>
          <a:p>
            <a:pPr lvl="2"/>
            <a:r>
              <a:rPr lang="de-AT" dirty="0"/>
              <a:t>Third level</a:t>
            </a:r>
          </a:p>
          <a:p>
            <a:pPr lvl="3"/>
            <a:r>
              <a:rPr lang="de-AT" dirty="0"/>
              <a:t> Fourth level</a:t>
            </a:r>
          </a:p>
          <a:p>
            <a:pPr lvl="4"/>
            <a:r>
              <a:rPr lang="de-AT" dirty="0"/>
              <a:t> Fifth level</a:t>
            </a:r>
            <a:endParaRPr lang="de-DE" dirty="0"/>
          </a:p>
        </p:txBody>
      </p:sp>
      <p:sp>
        <p:nvSpPr>
          <p:cNvPr id="28" name="Content Placeholder 2"/>
          <p:cNvSpPr>
            <a:spLocks noGrp="1"/>
          </p:cNvSpPr>
          <p:nvPr>
            <p:ph idx="12"/>
          </p:nvPr>
        </p:nvSpPr>
        <p:spPr>
          <a:xfrm>
            <a:off x="4876843" y="3886511"/>
            <a:ext cx="3581401" cy="571191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000" b="0" i="0" baseline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71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packshots_cz.jpg"/>
          <p:cNvPicPr>
            <a:picLocks noChangeAspect="1"/>
          </p:cNvPicPr>
          <p:nvPr userDrawn="1"/>
        </p:nvPicPr>
        <p:blipFill>
          <a:blip r:embed="rId2"/>
          <a:srcRect t="19907" r="19820" b="3902"/>
          <a:stretch>
            <a:fillRect/>
          </a:stretch>
        </p:blipFill>
        <p:spPr bwMode="auto">
          <a:xfrm>
            <a:off x="4572012" y="3226594"/>
            <a:ext cx="3433763" cy="16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Esmocard_A5_101025_druck.pdf"/>
          <p:cNvPicPr>
            <a:picLocks noChangeAspect="1"/>
          </p:cNvPicPr>
          <p:nvPr userDrawn="1"/>
        </p:nvPicPr>
        <p:blipFill>
          <a:blip r:embed="rId3"/>
          <a:srcRect l="5050" t="2778" r="4945" b="4167"/>
          <a:stretch>
            <a:fillRect/>
          </a:stretch>
        </p:blipFill>
        <p:spPr>
          <a:xfrm>
            <a:off x="2057408" y="1437337"/>
            <a:ext cx="2609019" cy="2789432"/>
          </a:xfrm>
          <a:prstGeom prst="rect">
            <a:avLst/>
          </a:prstGeom>
          <a:effectLst>
            <a:reflection stA="35000" endPos="12000" dist="38100" dir="5400000" sy="-100000" algn="bl" rotWithShape="0"/>
          </a:effectLst>
        </p:spPr>
      </p:pic>
      <p:pic>
        <p:nvPicPr>
          <p:cNvPr id="5" name="Grafik 11" descr="aop_orphan_logo_4C_72dpi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ea typeface="+mn-ea"/>
                <a:cs typeface="Myriad Pro Semibold"/>
              </a:rPr>
              <a:t>www.aoporphan.com</a:t>
            </a:r>
          </a:p>
        </p:txBody>
      </p:sp>
      <p:sp>
        <p:nvSpPr>
          <p:cNvPr id="8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D308D316-A237-4711-9106-87C67BCAE466}" type="slidenum">
              <a:rPr lang="de-DE" sz="900">
                <a:solidFill>
                  <a:srgbClr val="564C3A"/>
                </a:solidFill>
                <a:latin typeface="Myriad Pro Semibold"/>
                <a:ea typeface="+mn-ea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ea typeface="+mn-ea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3392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13"/>
          <p:cNvGraphicFramePr>
            <a:graphicFrameLocks/>
          </p:cNvGraphicFramePr>
          <p:nvPr/>
        </p:nvGraphicFramePr>
        <p:xfrm>
          <a:off x="587403" y="1428751"/>
          <a:ext cx="7947025" cy="287178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35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820F12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rafik 9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ea typeface="+mn-ea"/>
                <a:cs typeface="Myriad Pro Semibold"/>
              </a:rPr>
              <a:t>www.aoporphan.com</a:t>
            </a:r>
          </a:p>
        </p:txBody>
      </p:sp>
      <p:sp>
        <p:nvSpPr>
          <p:cNvPr id="7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BFD3E82D-5826-4E02-BB75-973D9807F1DD}" type="slidenum">
              <a:rPr lang="de-DE" sz="900">
                <a:solidFill>
                  <a:srgbClr val="564C3A"/>
                </a:solidFill>
                <a:latin typeface="Myriad Pro Semibold"/>
                <a:ea typeface="+mn-ea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ea typeface="+mn-ea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13"/>
          <p:cNvGraphicFramePr>
            <a:graphicFrameLocks/>
          </p:cNvGraphicFramePr>
          <p:nvPr/>
        </p:nvGraphicFramePr>
        <p:xfrm>
          <a:off x="587403" y="1428751"/>
          <a:ext cx="7947025" cy="287178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35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820F12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rafik 9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ea typeface="+mn-ea"/>
                <a:cs typeface="Myriad Pro Semibold"/>
              </a:rPr>
              <a:t>www.aoporphan.com</a:t>
            </a:r>
          </a:p>
        </p:txBody>
      </p:sp>
      <p:sp>
        <p:nvSpPr>
          <p:cNvPr id="7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B6DC4D67-3B57-4794-BE3F-628B9CE8F663}" type="slidenum">
              <a:rPr lang="de-DE" sz="900">
                <a:solidFill>
                  <a:srgbClr val="564C3A"/>
                </a:solidFill>
                <a:latin typeface="Myriad Pro Semibold"/>
                <a:ea typeface="+mn-ea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ea typeface="+mn-ea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6139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Fotolia_13820500.jpg"/>
          <p:cNvPicPr>
            <a:picLocks noChangeAspect="1"/>
          </p:cNvPicPr>
          <p:nvPr userDrawn="1"/>
        </p:nvPicPr>
        <p:blipFill>
          <a:blip r:embed="rId2"/>
          <a:srcRect l="16826" t="1418" r="2682" b="804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aop_orphan_logo_4C_72dpi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876800" y="1450758"/>
            <a:ext cx="3937000" cy="742950"/>
          </a:xfrm>
        </p:spPr>
        <p:txBody>
          <a:bodyPr lIns="0" tIns="0" rIns="0" bIns="0" anchor="b">
            <a:normAutofit/>
          </a:bodyPr>
          <a:lstStyle>
            <a:lvl1pPr algn="l">
              <a:spcAft>
                <a:spcPts val="600"/>
              </a:spcAft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971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0902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itle with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492919"/>
            <a:ext cx="6199188" cy="434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03913" y="357188"/>
            <a:ext cx="2628900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5112440" y="897566"/>
            <a:ext cx="3420000" cy="999111"/>
          </a:xfrm>
        </p:spPr>
        <p:txBody>
          <a:bodyPr lIns="0" tIns="0" rIns="0" bIns="0" anchor="b"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112440" y="2139702"/>
            <a:ext cx="3420000" cy="13501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44026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03913" y="357188"/>
            <a:ext cx="2628900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940" y="1950683"/>
            <a:ext cx="3888000" cy="459051"/>
          </a:xfrm>
        </p:spPr>
        <p:txBody>
          <a:bodyPr/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611940" y="1221600"/>
            <a:ext cx="5400000" cy="648000"/>
          </a:xfrm>
        </p:spPr>
        <p:txBody>
          <a:bodyPr lIns="0" tIns="0" rIns="0" bIns="0" anchor="t"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611560" y="4677984"/>
            <a:ext cx="4104456" cy="161908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buNone/>
              <a:defRPr sz="11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>
          <a:xfrm>
            <a:off x="7829550" y="4677989"/>
            <a:ext cx="774700" cy="127397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E80EEABB-CC3C-4ACE-9EB6-DD476C30CBA1}" type="datetime3">
              <a:rPr lang="en-US">
                <a:ea typeface="+mn-ea"/>
              </a:rPr>
              <a:pPr>
                <a:defRPr/>
              </a:pPr>
              <a:t>20 November 2018</a:t>
            </a:fld>
            <a:endParaRPr lang="de-A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418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247651"/>
            <a:ext cx="8462962" cy="3938094"/>
          </a:xfr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945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8" name="Gerade Verbindung 16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11215" y="1221602"/>
            <a:ext cx="7921625" cy="243027"/>
          </a:xfrm>
        </p:spPr>
        <p:txBody>
          <a:bodyPr/>
          <a:lstStyle>
            <a:lvl1pPr>
              <a:defRPr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4"/>
          </p:nvPr>
        </p:nvSpPr>
        <p:spPr>
          <a:xfrm>
            <a:off x="611215" y="1600200"/>
            <a:ext cx="7921625" cy="3077766"/>
          </a:xfrm>
        </p:spPr>
        <p:txBody>
          <a:bodyPr rtlCol="0" anchor="ctr">
            <a:normAutofit/>
          </a:bodyPr>
          <a:lstStyle>
            <a:lvl1pPr algn="ctr">
              <a:defRPr baseline="0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Tabelle durch Klicken auf Symbol hinzufügen</a:t>
            </a:r>
            <a:endParaRPr lang="de-AT" noProof="0" dirty="0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5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C5527F92-7D60-44B1-A522-A104225E27B3}" type="datetime3">
              <a:rPr lang="en-US" sz="1800">
                <a:ea typeface="+mn-ea"/>
              </a:rPr>
              <a:pPr>
                <a:defRPr/>
              </a:pPr>
              <a:t>20 November 2018</a:t>
            </a:fld>
            <a:endParaRPr lang="de-AT" sz="1800" dirty="0">
              <a:ea typeface="+mn-ea"/>
            </a:endParaRPr>
          </a:p>
        </p:txBody>
      </p:sp>
      <p:sp>
        <p:nvSpPr>
          <p:cNvPr id="10" name="Fußzeilenplatzhalter 13"/>
          <p:cNvSpPr>
            <a:spLocks noGrp="1"/>
          </p:cNvSpPr>
          <p:nvPr>
            <p:ph type="ftr" sz="quarter" idx="16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ea typeface="+mn-ea"/>
              </a:rPr>
              <a:t>Ropeginterferon Development in PV   |  Christoph Klade</a:t>
            </a:r>
            <a:endParaRPr lang="de-AT" sz="1800" dirty="0">
              <a:ea typeface="+mn-ea"/>
            </a:endParaRPr>
          </a:p>
        </p:txBody>
      </p:sp>
      <p:sp>
        <p:nvSpPr>
          <p:cNvPr id="11" name="Foliennummernplatzhalter 15"/>
          <p:cNvSpPr>
            <a:spLocks noGrp="1"/>
          </p:cNvSpPr>
          <p:nvPr>
            <p:ph type="sldNum" sz="quarter" idx="17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CA35B2-3B2F-4B6B-A81C-0D471F1C3BA9}" type="slidenum">
              <a:rPr lang="de-AT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18090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7" name="Gerade Verbindung 10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611187" y="1221606"/>
            <a:ext cx="3744000" cy="3456385"/>
          </a:xfrm>
        </p:spPr>
        <p:txBody>
          <a:bodyPr/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542737" indent="-361824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809345" indent="-447521">
              <a:lnSpc>
                <a:spcPct val="100000"/>
              </a:lnSpc>
              <a:spcBef>
                <a:spcPts val="0"/>
              </a:spcBef>
              <a:defRPr baseline="0">
                <a:solidFill>
                  <a:schemeClr val="accent1">
                    <a:lumMod val="10000"/>
                  </a:schemeClr>
                </a:solidFill>
              </a:defRPr>
            </a:lvl3pPr>
            <a:lvl4pPr marL="990263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161644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tabLst/>
              <a:defRPr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de-DE" dirty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8"/>
          </p:nvPr>
        </p:nvSpPr>
        <p:spPr>
          <a:xfrm>
            <a:off x="4781198" y="1221608"/>
            <a:ext cx="3744000" cy="3456385"/>
          </a:xfrm>
        </p:spPr>
        <p:txBody>
          <a:bodyPr/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542737" indent="-361824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809345" indent="-447521">
              <a:lnSpc>
                <a:spcPct val="100000"/>
              </a:lnSpc>
              <a:spcBef>
                <a:spcPts val="0"/>
              </a:spcBef>
              <a:defRPr baseline="0">
                <a:solidFill>
                  <a:schemeClr val="accent1">
                    <a:lumMod val="10000"/>
                  </a:schemeClr>
                </a:solidFill>
              </a:defRPr>
            </a:lvl3pPr>
            <a:lvl4pPr marL="990263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161644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tabLst/>
              <a:defRPr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9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4FE6A7C5-9880-4B70-9FC0-FDE458ED9368}" type="datetime3">
              <a:rPr lang="en-US" sz="1800">
                <a:ea typeface="+mn-ea"/>
              </a:rPr>
              <a:pPr>
                <a:defRPr/>
              </a:pPr>
              <a:t>20 November 2018</a:t>
            </a:fld>
            <a:endParaRPr lang="de-AT" sz="1800" dirty="0">
              <a:ea typeface="+mn-ea"/>
            </a:endParaRP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20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ea typeface="+mn-ea"/>
              </a:rPr>
              <a:t>Ropeginterferon Development in PV   |  Christoph Klade</a:t>
            </a:r>
            <a:endParaRPr lang="de-AT" sz="1800" dirty="0">
              <a:ea typeface="+mn-ea"/>
            </a:endParaRP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21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8BA331-9C6F-4870-8EB6-538BEC130FF1}" type="slidenum">
              <a:rPr lang="de-AT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74527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7" name="Gerade Verbindung 10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4788813" y="1221606"/>
            <a:ext cx="3744000" cy="3456385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accent1">
                    <a:lumMod val="10000"/>
                  </a:schemeClr>
                </a:solidFill>
              </a:defRPr>
            </a:lvl1pPr>
            <a:lvl2pPr marL="0" indent="0">
              <a:buClr>
                <a:schemeClr val="bg1"/>
              </a:buClr>
              <a:buSzPct val="25000"/>
              <a:defRPr>
                <a:solidFill>
                  <a:srgbClr val="7F7F7F"/>
                </a:solidFill>
              </a:defRPr>
            </a:lvl2pPr>
            <a:lvl3pPr marL="0" indent="0"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i="1"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Textmasterformate durch Klicken bearbeiten</a:t>
            </a:r>
          </a:p>
          <a:p>
            <a:pPr lvl="1"/>
            <a:r>
              <a:rPr lang="en-US" dirty="0" err="1"/>
              <a:t>Zweite Ebene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611187" y="1221606"/>
            <a:ext cx="3744000" cy="3456385"/>
          </a:xfrm>
        </p:spPr>
        <p:txBody>
          <a:bodyPr/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542737" indent="-361824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809345" indent="-447521">
              <a:lnSpc>
                <a:spcPct val="100000"/>
              </a:lnSpc>
              <a:spcBef>
                <a:spcPts val="0"/>
              </a:spcBef>
              <a:defRPr baseline="0">
                <a:solidFill>
                  <a:schemeClr val="accent1">
                    <a:lumMod val="10000"/>
                  </a:schemeClr>
                </a:solidFill>
              </a:defRPr>
            </a:lvl3pPr>
            <a:lvl4pPr marL="990263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161644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tabLst/>
              <a:defRPr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5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EE335971-80E6-4236-9704-7587E06E4BFF}" type="datetime3">
              <a:rPr lang="en-US" sz="1800">
                <a:ea typeface="+mn-ea"/>
              </a:rPr>
              <a:pPr>
                <a:defRPr/>
              </a:pPr>
              <a:t>20 November 2018</a:t>
            </a:fld>
            <a:endParaRPr lang="de-AT" sz="1800" dirty="0">
              <a:ea typeface="+mn-ea"/>
            </a:endParaRP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ea typeface="+mn-ea"/>
              </a:rPr>
              <a:t>Ropeginterferon Development in PV   |  Christoph Klade</a:t>
            </a:r>
            <a:endParaRPr lang="de-AT" sz="1800" dirty="0">
              <a:ea typeface="+mn-ea"/>
            </a:endParaRP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2E7182-131B-4C6C-B011-09944C57CEAF}" type="slidenum">
              <a:rPr lang="de-AT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035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-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8" name="Gerade Verbindung 12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611187" y="1221581"/>
            <a:ext cx="3744000" cy="3132535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>
                <a:solidFill>
                  <a:schemeClr val="accent1">
                    <a:lumMod val="10000"/>
                  </a:schemeClr>
                </a:solidFill>
              </a:defRPr>
            </a:lvl1pPr>
            <a:lvl2pPr marL="0" indent="0">
              <a:buClr>
                <a:srgbClr val="F9F9F9"/>
              </a:buClr>
              <a:buSzPct val="25000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80913" indent="-180913">
              <a:lnSpc>
                <a:spcPts val="2160"/>
              </a:lnSpc>
              <a:defRPr sz="2000" baseline="0">
                <a:solidFill>
                  <a:schemeClr val="accent1">
                    <a:lumMod val="10000"/>
                  </a:schemeClr>
                </a:solidFill>
              </a:defRPr>
            </a:lvl3pPr>
            <a:lvl4pPr marL="361824" indent="-180913"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534806" indent="-172982"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4788813" y="4110941"/>
            <a:ext cx="3744000" cy="243009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88813" y="1221581"/>
            <a:ext cx="3744000" cy="2808000"/>
          </a:xfrm>
        </p:spPr>
        <p:txBody>
          <a:bodyPr wrap="none" rtlCol="0" anchor="ctr">
            <a:normAutofit/>
          </a:bodyPr>
          <a:lstStyle>
            <a:lvl1pPr algn="ctr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6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A39AC1AC-B8EC-4D99-950C-4E16EB60297E}" type="datetime3">
              <a:rPr lang="en-US" sz="1800">
                <a:ea typeface="+mn-ea"/>
              </a:rPr>
              <a:pPr>
                <a:defRPr/>
              </a:pPr>
              <a:t>20 November 2018</a:t>
            </a:fld>
            <a:endParaRPr lang="de-AT" sz="1800" dirty="0">
              <a:ea typeface="+mn-ea"/>
            </a:endParaRPr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ea typeface="+mn-ea"/>
              </a:rPr>
              <a:t>Ropeginterferon Development in PV   |  Christoph Klade</a:t>
            </a:r>
            <a:endParaRPr lang="de-AT" sz="1800" dirty="0">
              <a:ea typeface="+mn-ea"/>
            </a:endParaRPr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8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454AE6-E818-4BCB-AB84-1EEAB80A2CCC}" type="slidenum">
              <a:rPr lang="de-AT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93962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7" name="Gerade Verbindung 11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11215" y="1221581"/>
            <a:ext cx="7921625" cy="2484000"/>
          </a:xfrm>
        </p:spPr>
        <p:txBody>
          <a:bodyPr rtlCol="0" anchor="ctr">
            <a:normAutofit/>
          </a:bodyPr>
          <a:lstStyle>
            <a:lvl1pPr algn="ctr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None/>
              <a:defRPr baseline="0"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11215" y="3813888"/>
            <a:ext cx="7921625" cy="540228"/>
          </a:xfrm>
        </p:spPr>
        <p:txBody>
          <a:bodyPr wrap="none">
            <a:noAutofit/>
          </a:bodyPr>
          <a:lstStyle>
            <a:lvl1pPr marL="0" marR="0" indent="0" algn="l" defTabSz="91408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Symbol" panose="05050102010706020507" pitchFamily="18" charset="2"/>
              <a:buNone/>
              <a:tabLst/>
              <a:defRPr sz="2400"/>
            </a:lvl1pPr>
            <a:lvl2pPr marL="0" indent="-285652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F9F9F9"/>
              </a:buClr>
              <a:buFont typeface="Symbol" panose="05050102010706020507" pitchFamily="18" charset="2"/>
              <a:buNone/>
              <a:defRPr/>
            </a:lvl2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</p:txBody>
      </p:sp>
      <p:sp>
        <p:nvSpPr>
          <p:cNvPr id="8" name="Datumsplatzhalter 12"/>
          <p:cNvSpPr>
            <a:spLocks noGrp="1"/>
          </p:cNvSpPr>
          <p:nvPr>
            <p:ph type="dt" sz="half" idx="16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8C1B1ABC-4EA1-4409-907B-CBE9CCD53970}" type="datetime3">
              <a:rPr lang="en-US" sz="1800">
                <a:ea typeface="+mn-ea"/>
              </a:rPr>
              <a:pPr>
                <a:defRPr/>
              </a:pPr>
              <a:t>20 November 2018</a:t>
            </a:fld>
            <a:endParaRPr lang="de-AT" sz="1800" dirty="0">
              <a:ea typeface="+mn-ea"/>
            </a:endParaRPr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7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ea typeface="+mn-ea"/>
              </a:rPr>
              <a:t>Ropeginterferon Development in PV   |  Christoph Klade</a:t>
            </a:r>
            <a:endParaRPr lang="de-AT" sz="1800" dirty="0">
              <a:ea typeface="+mn-ea"/>
            </a:endParaRPr>
          </a:p>
        </p:txBody>
      </p:sp>
      <p:sp>
        <p:nvSpPr>
          <p:cNvPr id="10" name="Foliennummernplatzhalter 15"/>
          <p:cNvSpPr>
            <a:spLocks noGrp="1"/>
          </p:cNvSpPr>
          <p:nvPr>
            <p:ph type="sldNum" sz="quarter" idx="18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81E9AF-139B-4030-B462-1C0F15BE26C4}" type="slidenum">
              <a:rPr lang="de-AT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94186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with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203" y="1133475"/>
            <a:ext cx="5286375" cy="37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03913" y="357188"/>
            <a:ext cx="2628900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86730" y="2259910"/>
            <a:ext cx="2073502" cy="923330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696076" y="2841785"/>
            <a:ext cx="1800000" cy="350797"/>
          </a:xfrm>
        </p:spPr>
        <p:txBody>
          <a:bodyPr/>
          <a:lstStyle>
            <a:lvl1pPr marL="35986" indent="0" algn="l" defTabSz="914085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lang="de-AT" sz="1600" kern="1200" baseline="0" dirty="0" smtClean="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35986" indent="0" algn="l" defTabSz="914085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AT" sz="1100" i="1" kern="1200" baseline="0" dirty="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6696250" y="3192842"/>
            <a:ext cx="1800225" cy="1026319"/>
          </a:xfrm>
        </p:spPr>
        <p:txBody>
          <a:bodyPr/>
          <a:lstStyle>
            <a:lvl1pPr marL="35986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aseline="0"/>
            </a:lvl1pPr>
            <a:lvl2pPr marL="0" indent="0">
              <a:lnSpc>
                <a:spcPts val="1100"/>
              </a:lnSpc>
              <a:spcAft>
                <a:spcPts val="0"/>
              </a:spcAft>
              <a:buClr>
                <a:srgbClr val="F9F9F9"/>
              </a:buClr>
              <a:buSzPct val="25000"/>
              <a:buFont typeface="Myriad Pro" panose="020B0503030403020204" pitchFamily="34" charset="0"/>
              <a:buChar char=" "/>
              <a:defRPr sz="1000">
                <a:solidFill>
                  <a:srgbClr val="C41230"/>
                </a:solidFill>
              </a:defRPr>
            </a:lvl2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575130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C500-4E91-4470-AD37-CB1DC20180F2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A796-9DB4-4325-ACFF-E3201F2ACF7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77836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CA6E-33DC-4EFE-BC4F-F09091634104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A54F-A94D-4522-8CB9-0657EE8C48B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66522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7F23-2D6C-4591-A7C9-D220FA460808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CE05-2B5C-429C-8418-9F911F61022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65480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AB2C-DD31-4490-B82E-6763BA693D62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EE69-680F-49BD-9A04-1C00C4CD604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626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5" y="1371600"/>
            <a:ext cx="4151312" cy="34099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524" y="1371600"/>
            <a:ext cx="4151313" cy="34099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313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B1AE-7C1A-4173-8662-B01C13226B8F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1E19-1C4F-45EA-8915-B1F8A488CE3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39604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AC85-C821-4A22-BB48-0440C8AAD2D2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87E9-8F10-4179-B5E4-B91C0D2644A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0256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2E67-7D25-445A-B924-F9888BD02F1E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8198-5587-4779-AAA5-41C79EC4CA6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61308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924F-A0D1-4AC0-B48B-A0EFF9BE22BC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0034-A394-4B45-BC45-543F466C6AC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3077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69" indent="0">
              <a:buNone/>
              <a:defRPr sz="2000"/>
            </a:lvl5pPr>
            <a:lvl6pPr marL="2285202" indent="0">
              <a:buNone/>
              <a:defRPr sz="2000"/>
            </a:lvl6pPr>
            <a:lvl7pPr marL="2742236" indent="0">
              <a:buNone/>
              <a:defRPr sz="2000"/>
            </a:lvl7pPr>
            <a:lvl8pPr marL="3199280" indent="0">
              <a:buNone/>
              <a:defRPr sz="2000"/>
            </a:lvl8pPr>
            <a:lvl9pPr marL="365632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E9FE-A262-451F-87C8-A8B6218F0663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FBD9-901B-48E4-A909-2507F0A5B09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5437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7E04-7AE4-4EC8-B557-F81EC0A89445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A53B-67FB-4F6E-826D-F90FBCB3318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62151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A0C5-9647-4B9D-A4E1-FC9238D7FFBA}" type="datetimeFigureOut">
              <a:rPr lang="de-AT"/>
              <a:pPr>
                <a:defRPr/>
              </a:pPr>
              <a:t>20.11.2018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1D1B-08B2-4208-9CD3-3D8657E87EE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36273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97850"/>
            <a:ext cx="8229600" cy="1102519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47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0D33-8899-4C6F-8E0D-1074B22768C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66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382590" y="106885"/>
            <a:ext cx="8394700" cy="5682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F541B63-E0BB-4903-AF4D-0F20E59259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18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9B539FD-67F5-4C48-BF4F-1C6ACD58FD50}" type="datetimeFigureOut">
              <a:rPr lang="de-DE" smtClean="0">
                <a:solidFill>
                  <a:prstClr val="black"/>
                </a:solidFill>
              </a:rPr>
              <a:pPr defTabSz="456998"/>
              <a:t>20.11.2018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3F81381-C83F-4E49-8AA2-5B6960CB0D2C}" type="slidenum">
              <a:rPr lang="de-DE" smtClean="0">
                <a:solidFill>
                  <a:prstClr val="black"/>
                </a:solidFill>
              </a:rPr>
              <a:pPr defTabSz="456998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38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500634"/>
            <a:ext cx="8464550" cy="8274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5" y="1371600"/>
            <a:ext cx="4151312" cy="34099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9524" y="1371600"/>
            <a:ext cx="4151313" cy="3409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27973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vert="horz" lIns="68555" tIns="34289" rIns="68555" bIns="34289" rtlCol="0" anchor="ctr">
            <a:normAutofit/>
          </a:bodyPr>
          <a:lstStyle>
            <a:lvl1pPr>
              <a:defRPr lang="de-DE" dirty="0"/>
            </a:lvl1pPr>
          </a:lstStyle>
          <a:p>
            <a:pPr lvl="0" defTabSz="685511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48"/>
            <a:ext cx="8229600" cy="36718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3078611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9B539FD-67F5-4C48-BF4F-1C6ACD58FD50}" type="datetimeFigureOut">
              <a:rPr lang="de-DE" smtClean="0">
                <a:solidFill>
                  <a:prstClr val="black"/>
                </a:solidFill>
              </a:rPr>
              <a:pPr defTabSz="456998"/>
              <a:t>20.11.2018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3F81381-C83F-4E49-8AA2-5B6960CB0D2C}" type="slidenum">
              <a:rPr lang="de-DE" smtClean="0">
                <a:solidFill>
                  <a:prstClr val="black"/>
                </a:solidFill>
              </a:rPr>
              <a:pPr defTabSz="456998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55951"/>
      </p:ext>
    </p:extLst>
  </p:cSld>
  <p:clrMapOvr>
    <a:masterClrMapping/>
  </p:clrMapOvr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7380692"/>
      </p:ext>
    </p:extLst>
  </p:cSld>
  <p:clrMapOvr>
    <a:masterClrMapping/>
  </p:clrMapOvr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95" indent="0">
              <a:buNone/>
              <a:defRPr sz="1800" b="1"/>
            </a:lvl3pPr>
            <a:lvl4pPr marL="1370988" indent="0">
              <a:buNone/>
              <a:defRPr sz="1600" b="1"/>
            </a:lvl4pPr>
            <a:lvl5pPr marL="1827989" indent="0">
              <a:buNone/>
              <a:defRPr sz="1600" b="1"/>
            </a:lvl5pPr>
            <a:lvl6pPr marL="2284974" indent="0">
              <a:buNone/>
              <a:defRPr sz="1600" b="1"/>
            </a:lvl6pPr>
            <a:lvl7pPr marL="2741960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4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3" y="128331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95" indent="0">
              <a:buNone/>
              <a:defRPr sz="1800" b="1"/>
            </a:lvl3pPr>
            <a:lvl4pPr marL="1370988" indent="0">
              <a:buNone/>
              <a:defRPr sz="1600" b="1"/>
            </a:lvl4pPr>
            <a:lvl5pPr marL="1827989" indent="0">
              <a:buNone/>
              <a:defRPr sz="1600" b="1"/>
            </a:lvl5pPr>
            <a:lvl6pPr marL="2284974" indent="0">
              <a:buNone/>
              <a:defRPr sz="1600" b="1"/>
            </a:lvl6pPr>
            <a:lvl7pPr marL="2741960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4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6" y="180660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85044190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"/>
            <a:ext cx="8229600" cy="11243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0146475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024710"/>
      </p:ext>
    </p:extLst>
  </p:cSld>
  <p:clrMapOvr>
    <a:masterClrMapping/>
  </p:clrMapOvr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95" indent="0">
              <a:buNone/>
              <a:defRPr sz="1000"/>
            </a:lvl3pPr>
            <a:lvl4pPr marL="1370988" indent="0">
              <a:buNone/>
              <a:defRPr sz="900"/>
            </a:lvl4pPr>
            <a:lvl5pPr marL="1827989" indent="0">
              <a:buNone/>
              <a:defRPr sz="900"/>
            </a:lvl5pPr>
            <a:lvl6pPr marL="2284974" indent="0">
              <a:buNone/>
              <a:defRPr sz="900"/>
            </a:lvl6pPr>
            <a:lvl7pPr marL="2741960" indent="0">
              <a:buNone/>
              <a:defRPr sz="900"/>
            </a:lvl7pPr>
            <a:lvl8pPr marL="3198960" indent="0">
              <a:buNone/>
              <a:defRPr sz="900"/>
            </a:lvl8pPr>
            <a:lvl9pPr marL="3655954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2281280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6" indent="0">
              <a:buNone/>
              <a:defRPr sz="2800"/>
            </a:lvl2pPr>
            <a:lvl3pPr marL="913995" indent="0">
              <a:buNone/>
              <a:defRPr sz="2400"/>
            </a:lvl3pPr>
            <a:lvl4pPr marL="1370988" indent="0">
              <a:buNone/>
              <a:defRPr sz="2000"/>
            </a:lvl4pPr>
            <a:lvl5pPr marL="1827989" indent="0">
              <a:buNone/>
              <a:defRPr sz="2000"/>
            </a:lvl5pPr>
            <a:lvl6pPr marL="2284974" indent="0">
              <a:buNone/>
              <a:defRPr sz="2000"/>
            </a:lvl6pPr>
            <a:lvl7pPr marL="2741960" indent="0">
              <a:buNone/>
              <a:defRPr sz="2000"/>
            </a:lvl7pPr>
            <a:lvl8pPr marL="3198960" indent="0">
              <a:buNone/>
              <a:defRPr sz="2000"/>
            </a:lvl8pPr>
            <a:lvl9pPr marL="3655954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95" indent="0">
              <a:buNone/>
              <a:defRPr sz="1000"/>
            </a:lvl3pPr>
            <a:lvl4pPr marL="1370988" indent="0">
              <a:buNone/>
              <a:defRPr sz="900"/>
            </a:lvl4pPr>
            <a:lvl5pPr marL="1827989" indent="0">
              <a:buNone/>
              <a:defRPr sz="900"/>
            </a:lvl5pPr>
            <a:lvl6pPr marL="2284974" indent="0">
              <a:buNone/>
              <a:defRPr sz="900"/>
            </a:lvl6pPr>
            <a:lvl7pPr marL="2741960" indent="0">
              <a:buNone/>
              <a:defRPr sz="900"/>
            </a:lvl7pPr>
            <a:lvl8pPr marL="3198960" indent="0">
              <a:buNone/>
              <a:defRPr sz="900"/>
            </a:lvl8pPr>
            <a:lvl9pPr marL="3655954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9B539FD-67F5-4C48-BF4F-1C6ACD58FD50}" type="datetimeFigureOut">
              <a:rPr lang="de-DE" smtClean="0">
                <a:solidFill>
                  <a:prstClr val="black"/>
                </a:solidFill>
              </a:rPr>
              <a:pPr defTabSz="456998"/>
              <a:t>20.11.2018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3F81381-C83F-4E49-8AA2-5B6960CB0D2C}" type="slidenum">
              <a:rPr lang="de-DE" smtClean="0">
                <a:solidFill>
                  <a:prstClr val="black"/>
                </a:solidFill>
              </a:rPr>
              <a:pPr defTabSz="456998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49003"/>
      </p:ext>
    </p:extLst>
  </p:cSld>
  <p:clrMapOvr>
    <a:masterClrMapping/>
  </p:clrMapOvr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9B539FD-67F5-4C48-BF4F-1C6ACD58FD50}" type="datetimeFigureOut">
              <a:rPr lang="de-DE" smtClean="0">
                <a:solidFill>
                  <a:prstClr val="black"/>
                </a:solidFill>
              </a:rPr>
              <a:pPr defTabSz="456998"/>
              <a:t>20.11.2018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3F81381-C83F-4E49-8AA2-5B6960CB0D2C}" type="slidenum">
              <a:rPr lang="de-DE" smtClean="0">
                <a:solidFill>
                  <a:prstClr val="black"/>
                </a:solidFill>
              </a:rPr>
              <a:pPr defTabSz="456998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29792608"/>
      </p:ext>
    </p:extLst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9B539FD-67F5-4C48-BF4F-1C6ACD58FD50}" type="datetimeFigureOut">
              <a:rPr lang="de-DE" smtClean="0">
                <a:solidFill>
                  <a:prstClr val="black"/>
                </a:solidFill>
              </a:rPr>
              <a:pPr defTabSz="456998"/>
              <a:t>20.11.2018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98"/>
            <a:fld id="{33F81381-C83F-4E49-8AA2-5B6960CB0D2C}" type="slidenum">
              <a:rPr lang="de-DE" smtClean="0">
                <a:solidFill>
                  <a:prstClr val="black"/>
                </a:solidFill>
              </a:rPr>
              <a:pPr defTabSz="456998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041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92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Chapter Title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idx="1" hasCustomPrompt="1"/>
          </p:nvPr>
        </p:nvSpPr>
        <p:spPr>
          <a:xfrm>
            <a:off x="608739" y="1221608"/>
            <a:ext cx="7920000" cy="3456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749" indent="-342749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aseline="0"/>
            </a:lvl1pPr>
            <a:lvl2pPr marL="542696" indent="-276106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baseline="0"/>
            </a:lvl2pPr>
            <a:lvl3pPr marL="710894" indent="-263423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3pPr>
            <a:lvl4pPr marL="990191" indent="-361797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4pPr>
            <a:lvl5pPr marL="1161557" indent="-352272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5pPr>
            <a:lvl6pPr marL="1342463" indent="-352272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baseline="0"/>
            </a:lvl6pPr>
            <a:lvl7pPr marL="1618562" indent="-361797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7pPr>
            <a:lvl8pPr marL="1885151" indent="-361797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8pPr>
            <a:lvl9pPr marL="2151732" indent="-361797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9pPr>
          </a:lstStyle>
          <a:p>
            <a:pPr lvl="0"/>
            <a:r>
              <a:rPr lang="de-DE" dirty="0" smtClean="0"/>
              <a:t>Level 1</a:t>
            </a:r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</a:p>
          <a:p>
            <a:pPr lvl="8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2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605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Chapter Title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1219" y="1221602"/>
            <a:ext cx="7921625" cy="243027"/>
          </a:xfrm>
        </p:spPr>
        <p:txBody>
          <a:bodyPr/>
          <a:lstStyle>
            <a:lvl1pPr>
              <a:defRPr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pPr lvl="0"/>
            <a:r>
              <a:rPr lang="de-AT" dirty="0" smtClean="0"/>
              <a:t>Table Title</a:t>
            </a:r>
            <a:endParaRPr lang="de-AT" dirty="0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4" hasCustomPrompt="1"/>
          </p:nvPr>
        </p:nvSpPr>
        <p:spPr>
          <a:xfrm>
            <a:off x="611219" y="1600200"/>
            <a:ext cx="7921625" cy="3077766"/>
          </a:xfrm>
        </p:spPr>
        <p:txBody>
          <a:bodyPr anchor="ctr" anchorCtr="0"/>
          <a:lstStyle>
            <a:lvl1pPr algn="ctr">
              <a:defRPr baseline="0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de-AT" dirty="0" smtClean="0"/>
              <a:t>Table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681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Title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1219" y="1221581"/>
            <a:ext cx="7921625" cy="2484000"/>
          </a:xfrm>
        </p:spPr>
        <p:txBody>
          <a:bodyPr anchor="ctr" anchorCtr="0"/>
          <a:lstStyle>
            <a:lvl1pPr algn="ctr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None/>
              <a:defRPr baseline="0"/>
            </a:lvl1pPr>
          </a:lstStyle>
          <a:p>
            <a:r>
              <a:rPr lang="en-US" dirty="0" smtClean="0"/>
              <a:t>Don’t try to cram too many images or too </a:t>
            </a:r>
            <a:br>
              <a:rPr lang="en-US" dirty="0" smtClean="0"/>
            </a:br>
            <a:r>
              <a:rPr lang="en-US" dirty="0" smtClean="0"/>
              <a:t>much text on to one slide.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a general rule,</a:t>
            </a:r>
            <a:br>
              <a:rPr lang="en-US" dirty="0" smtClean="0"/>
            </a:br>
            <a:r>
              <a:rPr lang="en-US" dirty="0" smtClean="0"/>
              <a:t>each slide should have one main point and</a:t>
            </a:r>
            <a:br>
              <a:rPr lang="en-US" dirty="0" smtClean="0"/>
            </a:br>
            <a:r>
              <a:rPr lang="en-US" dirty="0" smtClean="0"/>
              <a:t>one main image.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 the picture in this Area.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219" y="3813888"/>
            <a:ext cx="7921625" cy="540228"/>
          </a:xfrm>
        </p:spPr>
        <p:txBody>
          <a:bodyPr wrap="none">
            <a:noAutofit/>
          </a:bodyPr>
          <a:lstStyle>
            <a:lvl1pPr marL="0" marR="0" indent="0" algn="l" defTabSz="91401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Symbol" panose="05050102010706020507" pitchFamily="18" charset="2"/>
              <a:buNone/>
              <a:tabLst/>
              <a:defRPr sz="2400"/>
            </a:lvl1pPr>
            <a:lvl2pPr marL="0" indent="-28563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F9F9F9"/>
              </a:buClr>
              <a:buFont typeface="Symbol" panose="05050102010706020507" pitchFamily="18" charset="2"/>
              <a:buNone/>
              <a:defRPr/>
            </a:lvl2pPr>
          </a:lstStyle>
          <a:p>
            <a:pPr lvl="0"/>
            <a:r>
              <a:rPr lang="de-AT" dirty="0" smtClean="0"/>
              <a:t>Picture Caption</a:t>
            </a:r>
          </a:p>
          <a:p>
            <a:pPr lvl="1"/>
            <a:r>
              <a:rPr lang="en-US" dirty="0" smtClean="0"/>
              <a:t>Additional description, not longer than one line. 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06937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606" y="1988549"/>
            <a:ext cx="7695855" cy="65617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49251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53213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29508"/>
            <a:ext cx="6400800" cy="13144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25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53213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29508"/>
            <a:ext cx="6400800" cy="13144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41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" y="11382"/>
            <a:ext cx="9143999" cy="832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3600" dirty="0"/>
            </a:lvl1pPr>
          </a:lstStyle>
          <a:p>
            <a:pPr lvl="0" defTabSz="91440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8113"/>
            <a:ext cx="8229600" cy="38158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878062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535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963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383"/>
            <a:ext cx="9144000" cy="83217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059582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9452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" y="3"/>
            <a:ext cx="9143999" cy="84355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4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283314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1806601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8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1859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4355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406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76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342154"/>
            <a:ext cx="3008313" cy="8715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342161"/>
            <a:ext cx="5111750" cy="438983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213696"/>
            <a:ext cx="3008313" cy="3518297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060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36D1A1-3C3C-491D-8AD8-76F6E17C822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7683000-9967-4519-88E5-C112F93EB6DA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77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-3986"/>
            <a:ext cx="9143999" cy="84754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36D1A1-3C3C-491D-8AD8-76F6E17C822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7683000-9967-4519-88E5-C112F93EB6DA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8034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36D1A1-3C3C-491D-8AD8-76F6E17C822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7683000-9967-4519-88E5-C112F93EB6DA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73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CF2BB8-E133-4E99-8549-713B99D8ED7E}" type="slidenum">
              <a:rPr lang="de-DE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973589"/>
      </p:ext>
    </p:extLst>
  </p:cSld>
  <p:clrMapOvr>
    <a:masterClrMapping/>
  </p:clrMapOvr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5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48"/>
            <a:ext cx="8229600" cy="36718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51708539"/>
      </p:ext>
    </p:extLst>
  </p:cSld>
  <p:clrMapOvr>
    <a:masterClrMapping/>
  </p:clrMapOvr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11EF29-D20C-4113-8D52-81FD5C3103A5}" type="slidenum">
              <a:rPr lang="de-DE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049881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9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9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64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CO-Cover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5"/>
          <a:stretch>
            <a:fillRect/>
          </a:stretch>
        </p:blipFill>
        <p:spPr bwMode="auto">
          <a:xfrm>
            <a:off x="0" y="56"/>
            <a:ext cx="9144000" cy="33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5262611" y="4407767"/>
            <a:ext cx="36718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47704"/>
            <a:ext cx="8464550" cy="1188245"/>
          </a:xfr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4" y="1435896"/>
            <a:ext cx="8462962" cy="1954288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3642505"/>
            <a:ext cx="8462962" cy="866954"/>
          </a:xfrm>
        </p:spPr>
        <p:txBody>
          <a:bodyPr/>
          <a:lstStyle>
            <a:lvl1pPr>
              <a:buFontTx/>
              <a:buNone/>
              <a:defRPr sz="2400" b="1">
                <a:solidFill>
                  <a:schemeClr val="accent6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5151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9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4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5" indent="0">
              <a:buNone/>
              <a:defRPr sz="2700" b="1"/>
            </a:lvl2pPr>
            <a:lvl3pPr marL="1218749" indent="0">
              <a:buNone/>
              <a:defRPr sz="2400" b="1"/>
            </a:lvl3pPr>
            <a:lvl4pPr marL="1828124" indent="0">
              <a:buNone/>
              <a:defRPr sz="2100" b="1"/>
            </a:lvl4pPr>
            <a:lvl5pPr marL="2437485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8" indent="0">
              <a:buNone/>
              <a:defRPr sz="2100" b="1"/>
            </a:lvl7pPr>
            <a:lvl8pPr marL="4265601" indent="0">
              <a:buNone/>
              <a:defRPr sz="2100" b="1"/>
            </a:lvl8pPr>
            <a:lvl9pPr marL="4874970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5" y="1283314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5" indent="0">
              <a:buNone/>
              <a:defRPr sz="2700" b="1"/>
            </a:lvl2pPr>
            <a:lvl3pPr marL="1218749" indent="0">
              <a:buNone/>
              <a:defRPr sz="2400" b="1"/>
            </a:lvl3pPr>
            <a:lvl4pPr marL="1828124" indent="0">
              <a:buNone/>
              <a:defRPr sz="2100" b="1"/>
            </a:lvl4pPr>
            <a:lvl5pPr marL="2437485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8" indent="0">
              <a:buNone/>
              <a:defRPr sz="2100" b="1"/>
            </a:lvl7pPr>
            <a:lvl8pPr marL="4265601" indent="0">
              <a:buNone/>
              <a:defRPr sz="2100" b="1"/>
            </a:lvl8pPr>
            <a:lvl9pPr marL="4874970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5" y="1806601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4812638"/>
      </p:ext>
    </p:extLst>
  </p:cSld>
  <p:clrMapOvr>
    <a:masterClrMapping/>
  </p:clrMapOvr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"/>
            <a:ext cx="8229600" cy="112439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388878"/>
      </p:ext>
    </p:extLst>
  </p:cSld>
  <p:clrMapOvr>
    <a:masterClrMapping/>
  </p:clrMapOvr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650644"/>
      </p:ext>
    </p:extLst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5" y="204793"/>
            <a:ext cx="3008313" cy="8715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900"/>
            </a:lvl1pPr>
            <a:lvl2pPr marL="609375" indent="0">
              <a:buNone/>
              <a:defRPr sz="1600"/>
            </a:lvl2pPr>
            <a:lvl3pPr marL="1218749" indent="0">
              <a:buNone/>
              <a:defRPr sz="1300"/>
            </a:lvl3pPr>
            <a:lvl4pPr marL="1828124" indent="0">
              <a:buNone/>
              <a:defRPr sz="1200"/>
            </a:lvl4pPr>
            <a:lvl5pPr marL="2437485" indent="0">
              <a:buNone/>
              <a:defRPr sz="1200"/>
            </a:lvl5pPr>
            <a:lvl6pPr marL="3046860" indent="0">
              <a:buNone/>
              <a:defRPr sz="1200"/>
            </a:lvl6pPr>
            <a:lvl7pPr marL="3656228" indent="0">
              <a:buNone/>
              <a:defRPr sz="1200"/>
            </a:lvl7pPr>
            <a:lvl8pPr marL="4265601" indent="0">
              <a:buNone/>
              <a:defRPr sz="1200"/>
            </a:lvl8pPr>
            <a:lvl9pPr marL="4874970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8183508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75" indent="0">
              <a:buNone/>
              <a:defRPr sz="3700"/>
            </a:lvl2pPr>
            <a:lvl3pPr marL="1218749" indent="0">
              <a:buNone/>
              <a:defRPr sz="3200"/>
            </a:lvl3pPr>
            <a:lvl4pPr marL="1828124" indent="0">
              <a:buNone/>
              <a:defRPr sz="2700"/>
            </a:lvl4pPr>
            <a:lvl5pPr marL="2437485" indent="0">
              <a:buNone/>
              <a:defRPr sz="2700"/>
            </a:lvl5pPr>
            <a:lvl6pPr marL="3046860" indent="0">
              <a:buNone/>
              <a:defRPr sz="2700"/>
            </a:lvl6pPr>
            <a:lvl7pPr marL="3656228" indent="0">
              <a:buNone/>
              <a:defRPr sz="2700"/>
            </a:lvl7pPr>
            <a:lvl8pPr marL="4265601" indent="0">
              <a:buNone/>
              <a:defRPr sz="2700"/>
            </a:lvl8pPr>
            <a:lvl9pPr marL="4874970" indent="0">
              <a:buNone/>
              <a:defRPr sz="27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900"/>
            </a:lvl1pPr>
            <a:lvl2pPr marL="609375" indent="0">
              <a:buNone/>
              <a:defRPr sz="1600"/>
            </a:lvl2pPr>
            <a:lvl3pPr marL="1218749" indent="0">
              <a:buNone/>
              <a:defRPr sz="1300"/>
            </a:lvl3pPr>
            <a:lvl4pPr marL="1828124" indent="0">
              <a:buNone/>
              <a:defRPr sz="1200"/>
            </a:lvl4pPr>
            <a:lvl5pPr marL="2437485" indent="0">
              <a:buNone/>
              <a:defRPr sz="1200"/>
            </a:lvl5pPr>
            <a:lvl6pPr marL="3046860" indent="0">
              <a:buNone/>
              <a:defRPr sz="1200"/>
            </a:lvl6pPr>
            <a:lvl7pPr marL="3656228" indent="0">
              <a:buNone/>
              <a:defRPr sz="1200"/>
            </a:lvl7pPr>
            <a:lvl8pPr marL="4265601" indent="0">
              <a:buNone/>
              <a:defRPr sz="1200"/>
            </a:lvl8pPr>
            <a:lvl9pPr marL="4874970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892B44-DD07-4DC0-90C5-B24885DE16EB}" type="slidenum">
              <a:rPr lang="de-DE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53761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811BF3-AC66-44A2-AD87-C8CABEE6521D}" type="slidenum">
              <a:rPr lang="de-DE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15649"/>
      </p:ext>
    </p:extLst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1BAC2A-2186-41A3-9E43-E8994CAE9787}" type="slidenum">
              <a:rPr lang="de-DE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40996"/>
      </p:ext>
    </p:extLst>
  </p:cSld>
  <p:clrMapOvr>
    <a:masterClrMapping/>
  </p:clrMapOvr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6" name="Gerade Verbindung 13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608739" y="1221606"/>
            <a:ext cx="7920000" cy="345638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aseline="0"/>
            </a:lvl1pPr>
            <a:lvl2pPr marL="542737" indent="-276127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baseline="0"/>
            </a:lvl2pPr>
            <a:lvl3pPr marL="710948" indent="-263441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3pPr>
            <a:lvl4pPr marL="990263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4pPr>
            <a:lvl5pPr marL="1161644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baseline="0"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en-US" noProof="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745CEA96-C776-4E12-93F0-D882985B2CC8}" type="datetime3">
              <a:rPr lang="en-US" sz="1800">
                <a:latin typeface="Calibri"/>
              </a:rPr>
              <a:pPr>
                <a:defRPr/>
              </a:pPr>
              <a:t>20 November 2018</a:t>
            </a:fld>
            <a:endParaRPr lang="de-AT" sz="1800" dirty="0">
              <a:latin typeface="Calibri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latin typeface="Calibri"/>
              </a:rPr>
              <a:t>Ropeginterferon Development in PV   |  Christoph Klade</a:t>
            </a:r>
            <a:endParaRPr lang="de-AT" sz="1800" dirty="0">
              <a:latin typeface="Calibri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BD4D2F-A6FB-4EAC-8339-A116E20E4F89}" type="slidenum">
              <a:rPr lang="de-AT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302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5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4801791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cs typeface="Myriad Pro Semibold"/>
              </a:rPr>
              <a:t>www.aoporphan.com</a:t>
            </a:r>
          </a:p>
        </p:txBody>
      </p:sp>
      <p:sp>
        <p:nvSpPr>
          <p:cNvPr id="7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AF9B9D41-82E2-4DEF-B1B4-DBDF939BB2BD}" type="slidenum">
              <a:rPr lang="de-DE" sz="900">
                <a:solidFill>
                  <a:srgbClr val="564C3A"/>
                </a:solidFill>
                <a:latin typeface="Myriad Pro Semibold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cs typeface="Myriad Pro Semibold"/>
            </a:endParaRPr>
          </a:p>
        </p:txBody>
      </p:sp>
      <p:sp>
        <p:nvSpPr>
          <p:cNvPr id="8" name="Fußzeilenplatzhalter 4">
            <a:extLst/>
          </p:cNvPr>
          <p:cNvSpPr txBox="1">
            <a:spLocks/>
          </p:cNvSpPr>
          <p:nvPr userDrawn="1"/>
        </p:nvSpPr>
        <p:spPr>
          <a:xfrm>
            <a:off x="3892583" y="4882777"/>
            <a:ext cx="1357313" cy="130969"/>
          </a:xfrm>
          <a:prstGeom prst="rect">
            <a:avLst/>
          </a:prstGeom>
        </p:spPr>
        <p:txBody>
          <a:bodyPr lIns="91255" tIns="45626" rIns="91255" bIns="45626" anchor="ctr"/>
          <a:lstStyle>
            <a:defPPr>
              <a:defRPr lang="de-DE"/>
            </a:defPPr>
            <a:lvl1pPr marL="0" algn="ctr" defTabSz="4564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20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40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255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675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95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511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932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349" algn="l" defTabSz="456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srgbClr val="7F7F7F"/>
                </a:solidFill>
                <a:latin typeface="Calibri"/>
              </a:rPr>
              <a:t>AOP Confidential</a:t>
            </a:r>
            <a:endParaRPr lang="de-AT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0" y="1317959"/>
            <a:ext cx="7923768" cy="3139765"/>
          </a:xfrm>
        </p:spPr>
        <p:txBody>
          <a:bodyPr lIns="0" tIns="0" rIns="0" bIns="0"/>
          <a:lstStyle>
            <a:lvl1pPr marL="0" indent="0">
              <a:spcBef>
                <a:spcPts val="2079"/>
              </a:spcBef>
              <a:spcAft>
                <a:spcPts val="0"/>
              </a:spcAft>
              <a:buClrTx/>
              <a:buSzPct val="80000"/>
              <a:buFontTx/>
              <a:buNone/>
              <a:defRPr sz="2000" b="0" i="0" baseline="0">
                <a:solidFill>
                  <a:srgbClr val="564C3A"/>
                </a:solidFill>
                <a:latin typeface="Myriad Pro"/>
                <a:cs typeface="Myriad Pro"/>
              </a:defRPr>
            </a:lvl1pPr>
            <a:lvl2pPr marL="161667" indent="-125743">
              <a:spcBef>
                <a:spcPts val="600"/>
              </a:spcBef>
              <a:buClrTx/>
              <a:buSzPct val="75000"/>
              <a:buFont typeface="Arial"/>
              <a:buChar char="•"/>
              <a:tabLst/>
              <a:defRPr sz="1800" b="0" i="0" baseline="0">
                <a:solidFill>
                  <a:srgbClr val="564C3A"/>
                </a:solidFill>
                <a:latin typeface="Myriad Pro"/>
                <a:cs typeface="Myriad Pro"/>
              </a:defRPr>
            </a:lvl2pPr>
            <a:lvl3pPr marL="359259" indent="-143711">
              <a:spcBef>
                <a:spcPts val="600"/>
              </a:spcBef>
              <a:buClrTx/>
              <a:buSzPct val="75000"/>
              <a:buFont typeface="Arial"/>
              <a:buChar char="•"/>
              <a:defRPr sz="1600" b="0" i="0" baseline="0">
                <a:solidFill>
                  <a:srgbClr val="564C3A"/>
                </a:solidFill>
                <a:latin typeface="Myriad Pro"/>
                <a:cs typeface="Myriad Pro"/>
              </a:defRPr>
            </a:lvl3pPr>
            <a:lvl4pPr marL="485002" indent="-93412">
              <a:spcBef>
                <a:spcPts val="700"/>
              </a:spcBef>
              <a:buClrTx/>
              <a:buSzPct val="75000"/>
              <a:buFont typeface="Arial"/>
              <a:buChar char="•"/>
              <a:defRPr sz="1400" b="0" i="0" baseline="0">
                <a:solidFill>
                  <a:srgbClr val="564C3A"/>
                </a:solidFill>
                <a:latin typeface="Myriad Pro"/>
                <a:cs typeface="Myriad Pro"/>
              </a:defRPr>
            </a:lvl4pPr>
            <a:lvl5pPr marL="646667" indent="-107774">
              <a:spcBef>
                <a:spcPts val="800"/>
              </a:spcBef>
              <a:buClrTx/>
              <a:buSzPct val="75000"/>
              <a:buFont typeface="Arial"/>
              <a:buChar char="•"/>
              <a:defRPr sz="1200" b="0" i="0" baseline="0">
                <a:solidFill>
                  <a:srgbClr val="564C3A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  <a:p>
            <a:pPr lvl="1"/>
            <a:r>
              <a:rPr lang="de-AT" dirty="0"/>
              <a:t> Second level</a:t>
            </a:r>
          </a:p>
          <a:p>
            <a:pPr lvl="2"/>
            <a:r>
              <a:rPr lang="de-AT" dirty="0"/>
              <a:t>Third level</a:t>
            </a:r>
          </a:p>
          <a:p>
            <a:pPr lvl="3"/>
            <a:r>
              <a:rPr lang="de-AT" dirty="0"/>
              <a:t> Fourth level</a:t>
            </a:r>
          </a:p>
          <a:p>
            <a:pPr lvl="4"/>
            <a:r>
              <a:rPr lang="de-AT" dirty="0"/>
              <a:t> Fifth level</a:t>
            </a:r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6650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cs typeface="Myriad Pro Semibold"/>
              </a:rPr>
              <a:t>www.aoporphan.com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F7A0BD4A-32EE-4C84-82FD-C3DE184045E8}" type="slidenum">
              <a:rPr lang="de-DE" sz="900">
                <a:solidFill>
                  <a:srgbClr val="564C3A"/>
                </a:solidFill>
                <a:latin typeface="Myriad Pro Semibold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cs typeface="Myriad Pro Semibold"/>
            </a:endParaRPr>
          </a:p>
        </p:txBody>
      </p:sp>
      <p:pic>
        <p:nvPicPr>
          <p:cNvPr id="7" name="Grafik 9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0" y="1317953"/>
            <a:ext cx="7923768" cy="3082615"/>
          </a:xfrm>
        </p:spPr>
        <p:txBody>
          <a:bodyPr lIns="0" tIns="0" rIns="0" bIns="0"/>
          <a:lstStyle>
            <a:lvl1pPr marL="0" indent="0">
              <a:spcBef>
                <a:spcPts val="2079"/>
              </a:spcBef>
              <a:spcAft>
                <a:spcPts val="0"/>
              </a:spcAft>
              <a:buClrTx/>
              <a:buSzPct val="80000"/>
              <a:buFontTx/>
              <a:buNone/>
              <a:defRPr sz="2000" b="0" i="0" baseline="0">
                <a:solidFill>
                  <a:srgbClr val="B51625"/>
                </a:solidFill>
                <a:latin typeface="Myriad Pro"/>
                <a:cs typeface="Myriad Pro"/>
              </a:defRPr>
            </a:lvl1pPr>
            <a:lvl2pPr marL="161667" indent="-125743">
              <a:spcBef>
                <a:spcPts val="600"/>
              </a:spcBef>
              <a:buClrTx/>
              <a:buSzPct val="75000"/>
              <a:buFont typeface="Arial"/>
              <a:buChar char="•"/>
              <a:tabLst/>
              <a:defRPr sz="1800" b="0" i="0" baseline="0">
                <a:solidFill>
                  <a:srgbClr val="564C3A"/>
                </a:solidFill>
                <a:latin typeface="Myriad Pro"/>
                <a:cs typeface="Myriad Pro"/>
              </a:defRPr>
            </a:lvl2pPr>
            <a:lvl3pPr marL="359259" indent="-143711">
              <a:spcBef>
                <a:spcPts val="600"/>
              </a:spcBef>
              <a:buClrTx/>
              <a:buSzPct val="75000"/>
              <a:buFont typeface="Arial"/>
              <a:buChar char="•"/>
              <a:defRPr sz="1600" b="0" i="0" baseline="0">
                <a:solidFill>
                  <a:srgbClr val="564C3A"/>
                </a:solidFill>
                <a:latin typeface="Myriad Pro"/>
                <a:cs typeface="Myriad Pro"/>
              </a:defRPr>
            </a:lvl3pPr>
            <a:lvl4pPr marL="485002" indent="-93412">
              <a:spcBef>
                <a:spcPts val="700"/>
              </a:spcBef>
              <a:buClrTx/>
              <a:buSzPct val="75000"/>
              <a:buFont typeface="Arial"/>
              <a:buChar char="•"/>
              <a:defRPr sz="1400" b="0" i="0" baseline="0">
                <a:solidFill>
                  <a:srgbClr val="564C3A"/>
                </a:solidFill>
                <a:latin typeface="Myriad Pro"/>
                <a:cs typeface="Myriad Pro"/>
              </a:defRPr>
            </a:lvl4pPr>
            <a:lvl5pPr marL="646667" indent="-107774">
              <a:spcBef>
                <a:spcPts val="800"/>
              </a:spcBef>
              <a:buClrTx/>
              <a:buSzPct val="75000"/>
              <a:buFont typeface="Arial"/>
              <a:buChar char="•"/>
              <a:defRPr sz="1200" b="0" i="0" baseline="0">
                <a:solidFill>
                  <a:srgbClr val="564C3A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  <a:p>
            <a:pPr lvl="1"/>
            <a:r>
              <a:rPr lang="de-AT" dirty="0"/>
              <a:t> Second level</a:t>
            </a:r>
          </a:p>
          <a:p>
            <a:pPr lvl="2"/>
            <a:r>
              <a:rPr lang="de-AT" dirty="0"/>
              <a:t>Third level</a:t>
            </a:r>
          </a:p>
          <a:p>
            <a:pPr lvl="3"/>
            <a:r>
              <a:rPr lang="de-AT" dirty="0"/>
              <a:t> Fourth level</a:t>
            </a:r>
          </a:p>
          <a:p>
            <a:pPr lvl="4"/>
            <a:r>
              <a:rPr lang="de-AT" dirty="0"/>
              <a:t> Fifth level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0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56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9B539FD-67F5-4C48-BF4F-1C6ACD58FD50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3F81381-C83F-4E49-8AA2-5B6960CB0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152514"/>
      </p:ext>
    </p:extLst>
  </p:cSld>
  <p:clrMapOvr>
    <a:masterClrMapping/>
  </p:clrMapOvr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1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cs typeface="Myriad Pro Semibold"/>
              </a:rPr>
              <a:t>www.aoporphan.com</a:t>
            </a:r>
          </a:p>
        </p:txBody>
      </p:sp>
      <p:sp>
        <p:nvSpPr>
          <p:cNvPr id="8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F1CBE51C-A258-42B3-8492-96AC8EC28909}" type="slidenum">
              <a:rPr lang="de-DE" sz="900">
                <a:solidFill>
                  <a:srgbClr val="564C3A"/>
                </a:solidFill>
                <a:latin typeface="Myriad Pro Semibold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317959"/>
            <a:ext cx="3962400" cy="3139765"/>
          </a:xfrm>
        </p:spPr>
        <p:txBody>
          <a:bodyPr lIns="0" tIns="0" rIns="0" bIns="0"/>
          <a:lstStyle>
            <a:lvl1pPr marL="0" indent="0">
              <a:spcBef>
                <a:spcPts val="2079"/>
              </a:spcBef>
              <a:spcAft>
                <a:spcPts val="0"/>
              </a:spcAft>
              <a:buClrTx/>
              <a:buSzPct val="80000"/>
              <a:buFontTx/>
              <a:buNone/>
              <a:defRPr sz="2000" b="0" i="0" baseline="0">
                <a:solidFill>
                  <a:srgbClr val="564C3A"/>
                </a:solidFill>
                <a:latin typeface="Myriad Pro"/>
                <a:cs typeface="Myriad Pro"/>
              </a:defRPr>
            </a:lvl1pPr>
            <a:lvl2pPr marL="161667" indent="-125743">
              <a:spcBef>
                <a:spcPts val="600"/>
              </a:spcBef>
              <a:buClrTx/>
              <a:buSzPct val="75000"/>
              <a:buFont typeface="Arial"/>
              <a:buChar char="•"/>
              <a:tabLst/>
              <a:defRPr sz="1800" b="0" i="0" baseline="0">
                <a:solidFill>
                  <a:srgbClr val="564C3A"/>
                </a:solidFill>
                <a:latin typeface="Myriad Pro"/>
                <a:cs typeface="Myriad Pro"/>
              </a:defRPr>
            </a:lvl2pPr>
            <a:lvl3pPr marL="359259" indent="-143711">
              <a:spcBef>
                <a:spcPts val="600"/>
              </a:spcBef>
              <a:buClrTx/>
              <a:buSzPct val="75000"/>
              <a:buFont typeface="Arial"/>
              <a:buChar char="•"/>
              <a:defRPr sz="1600" b="0" i="0" baseline="0">
                <a:solidFill>
                  <a:srgbClr val="564C3A"/>
                </a:solidFill>
                <a:latin typeface="Myriad Pro"/>
                <a:cs typeface="Myriad Pro"/>
              </a:defRPr>
            </a:lvl3pPr>
            <a:lvl4pPr marL="485002" indent="-93412">
              <a:spcBef>
                <a:spcPts val="700"/>
              </a:spcBef>
              <a:buClrTx/>
              <a:buSzPct val="75000"/>
              <a:buFont typeface="Arial"/>
              <a:buChar char="•"/>
              <a:defRPr sz="1400" b="0" i="0" baseline="0">
                <a:solidFill>
                  <a:srgbClr val="564C3A"/>
                </a:solidFill>
                <a:latin typeface="Myriad Pro"/>
                <a:cs typeface="Myriad Pro"/>
              </a:defRPr>
            </a:lvl4pPr>
            <a:lvl5pPr marL="646667" indent="-107774">
              <a:spcBef>
                <a:spcPts val="800"/>
              </a:spcBef>
              <a:buClrTx/>
              <a:buSzPct val="75000"/>
              <a:buFont typeface="Arial"/>
              <a:buChar char="•"/>
              <a:defRPr sz="1200" b="0" i="0" baseline="0">
                <a:solidFill>
                  <a:srgbClr val="564C3A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  <a:p>
            <a:pPr lvl="1"/>
            <a:r>
              <a:rPr lang="de-AT" dirty="0"/>
              <a:t> Second level</a:t>
            </a:r>
          </a:p>
          <a:p>
            <a:pPr lvl="2"/>
            <a:r>
              <a:rPr lang="de-AT" dirty="0"/>
              <a:t>Third level</a:t>
            </a:r>
          </a:p>
          <a:p>
            <a:pPr lvl="3"/>
            <a:r>
              <a:rPr lang="de-AT" dirty="0"/>
              <a:t> Fourth level</a:t>
            </a:r>
          </a:p>
          <a:p>
            <a:pPr lvl="4"/>
            <a:r>
              <a:rPr lang="de-AT" dirty="0"/>
              <a:t> Fifth level</a:t>
            </a:r>
            <a:endParaRPr lang="de-DE" dirty="0"/>
          </a:p>
        </p:txBody>
      </p:sp>
      <p:sp>
        <p:nvSpPr>
          <p:cNvPr id="28" name="Content Placeholder 2"/>
          <p:cNvSpPr>
            <a:spLocks noGrp="1"/>
          </p:cNvSpPr>
          <p:nvPr>
            <p:ph idx="12"/>
          </p:nvPr>
        </p:nvSpPr>
        <p:spPr>
          <a:xfrm>
            <a:off x="4876843" y="3886511"/>
            <a:ext cx="3581401" cy="571191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000" b="0" i="0" baseline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Soho Gothic Pro Light"/>
              </a:defRPr>
            </a:lvl5pPr>
          </a:lstStyle>
          <a:p>
            <a:pPr lvl="0"/>
            <a:r>
              <a:rPr lang="de-AT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89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packshots_cz.jpg"/>
          <p:cNvPicPr>
            <a:picLocks noChangeAspect="1"/>
          </p:cNvPicPr>
          <p:nvPr userDrawn="1"/>
        </p:nvPicPr>
        <p:blipFill>
          <a:blip r:embed="rId2"/>
          <a:srcRect t="19907" r="19820" b="3902"/>
          <a:stretch>
            <a:fillRect/>
          </a:stretch>
        </p:blipFill>
        <p:spPr bwMode="auto">
          <a:xfrm>
            <a:off x="4572012" y="3226594"/>
            <a:ext cx="3433763" cy="16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Esmocard_A5_101025_druck.pdf"/>
          <p:cNvPicPr>
            <a:picLocks noChangeAspect="1"/>
          </p:cNvPicPr>
          <p:nvPr userDrawn="1"/>
        </p:nvPicPr>
        <p:blipFill>
          <a:blip r:embed="rId3"/>
          <a:srcRect l="5050" t="2778" r="4945" b="4167"/>
          <a:stretch>
            <a:fillRect/>
          </a:stretch>
        </p:blipFill>
        <p:spPr>
          <a:xfrm>
            <a:off x="2057408" y="1437337"/>
            <a:ext cx="2609019" cy="2789432"/>
          </a:xfrm>
          <a:prstGeom prst="rect">
            <a:avLst/>
          </a:prstGeom>
          <a:effectLst>
            <a:reflection stA="35000" endPos="12000" dist="38100" dir="5400000" sy="-100000" algn="bl" rotWithShape="0"/>
          </a:effectLst>
        </p:spPr>
      </p:pic>
      <p:pic>
        <p:nvPicPr>
          <p:cNvPr id="5" name="Grafik 11" descr="aop_orphan_logo_4C_72dpi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cs typeface="Myriad Pro Semibold"/>
              </a:rPr>
              <a:t>www.aoporphan.com</a:t>
            </a:r>
          </a:p>
        </p:txBody>
      </p:sp>
      <p:sp>
        <p:nvSpPr>
          <p:cNvPr id="8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D308D316-A237-4711-9106-87C67BCAE466}" type="slidenum">
              <a:rPr lang="de-DE" sz="900">
                <a:solidFill>
                  <a:srgbClr val="564C3A"/>
                </a:solidFill>
                <a:latin typeface="Myriad Pro Semibold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711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13"/>
          <p:cNvGraphicFramePr>
            <a:graphicFrameLocks/>
          </p:cNvGraphicFramePr>
          <p:nvPr/>
        </p:nvGraphicFramePr>
        <p:xfrm>
          <a:off x="587403" y="1428751"/>
          <a:ext cx="7947025" cy="287178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35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820F12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rafik 9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cs typeface="Myriad Pro Semibold"/>
              </a:rPr>
              <a:t>www.aoporphan.com</a:t>
            </a:r>
          </a:p>
        </p:txBody>
      </p:sp>
      <p:sp>
        <p:nvSpPr>
          <p:cNvPr id="7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BFD3E82D-5826-4E02-BB75-973D9807F1DD}" type="slidenum">
              <a:rPr lang="de-DE" sz="900">
                <a:solidFill>
                  <a:srgbClr val="564C3A"/>
                </a:solidFill>
                <a:latin typeface="Myriad Pro Semibold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440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13"/>
          <p:cNvGraphicFramePr>
            <a:graphicFrameLocks/>
          </p:cNvGraphicFramePr>
          <p:nvPr/>
        </p:nvGraphicFramePr>
        <p:xfrm>
          <a:off x="587403" y="1428751"/>
          <a:ext cx="7947025" cy="287178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35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5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820F12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Ü1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64C3A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E1DFDB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Inhalt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 Semibold"/>
                          <a:cs typeface="Myriad Pro Semibold"/>
                        </a:rPr>
                        <a:t>Ü2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F1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 Semibold"/>
                        <a:cs typeface="Myriad Pro Semibold"/>
                      </a:endParaRPr>
                    </a:p>
                  </a:txBody>
                  <a:tcPr marL="85898" marR="85898" marT="32212" marB="3221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C3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rafik 9" descr="aop_orphan_logo_4C_72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4819650"/>
            <a:ext cx="9144000" cy="323850"/>
          </a:xfrm>
          <a:prstGeom prst="rect">
            <a:avLst/>
          </a:prstGeom>
          <a:solidFill>
            <a:srgbClr val="E1D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6254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589732" y="4823223"/>
            <a:ext cx="1944687" cy="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5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B51625"/>
                </a:solidFill>
                <a:latin typeface="Myriad Pro Semibold"/>
                <a:cs typeface="Myriad Pro Semibold"/>
              </a:rPr>
              <a:t>www.aoporphan.com</a:t>
            </a:r>
          </a:p>
        </p:txBody>
      </p:sp>
      <p:sp>
        <p:nvSpPr>
          <p:cNvPr id="7" name="TextBox 19"/>
          <p:cNvSpPr txBox="1"/>
          <p:nvPr userDrawn="1"/>
        </p:nvSpPr>
        <p:spPr>
          <a:xfrm>
            <a:off x="587408" y="4867301"/>
            <a:ext cx="384175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6254" fontAlgn="auto">
              <a:spcBef>
                <a:spcPts val="0"/>
              </a:spcBef>
              <a:spcAft>
                <a:spcPts val="0"/>
              </a:spcAft>
              <a:defRPr/>
            </a:pPr>
            <a:fld id="{B6DC4D67-3B57-4794-BE3F-628B9CE8F663}" type="slidenum">
              <a:rPr lang="de-DE" sz="900">
                <a:solidFill>
                  <a:srgbClr val="564C3A"/>
                </a:solidFill>
                <a:latin typeface="Myriad Pro Semibold"/>
                <a:cs typeface="Myriad Pro Semibold"/>
              </a:rPr>
              <a:pPr defTabSz="4562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900" dirty="0">
              <a:solidFill>
                <a:srgbClr val="564C3A"/>
              </a:solidFill>
              <a:latin typeface="Myriad Pro Semibold"/>
              <a:cs typeface="Myriad Pro Semibold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733827"/>
            <a:ext cx="7923768" cy="466330"/>
          </a:xfrm>
        </p:spPr>
        <p:txBody>
          <a:bodyPr lIns="0" tIns="0" rIns="0" bIns="0" anchor="b">
            <a:normAutofit/>
          </a:bodyPr>
          <a:lstStyle>
            <a:lvl1pPr algn="l"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de-AT" dirty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4867298"/>
            <a:ext cx="4495800" cy="14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900" b="0" i="0" dirty="0">
                <a:solidFill>
                  <a:srgbClr val="564C3A"/>
                </a:solidFill>
                <a:latin typeface="Myriad Pro Semibold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5867400" y="4867277"/>
            <a:ext cx="1524000" cy="16192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254" fontAlgn="base">
              <a:spcBef>
                <a:spcPct val="0"/>
              </a:spcBef>
              <a:spcAft>
                <a:spcPct val="0"/>
              </a:spcAft>
              <a:defRPr sz="900" b="0" i="0" dirty="0">
                <a:solidFill>
                  <a:srgbClr val="564C3A"/>
                </a:solidFill>
                <a:latin typeface="Myriad Pro Semibold"/>
                <a:ea typeface="Arial" charset="0"/>
                <a:cs typeface="Myriad Pro Semibold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2645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Fotolia_13820500.jpg"/>
          <p:cNvPicPr>
            <a:picLocks noChangeAspect="1"/>
          </p:cNvPicPr>
          <p:nvPr userDrawn="1"/>
        </p:nvPicPr>
        <p:blipFill>
          <a:blip r:embed="rId2"/>
          <a:srcRect l="16826" t="1418" r="2682" b="804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aop_orphan_logo_4C_72dpi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195264"/>
            <a:ext cx="2940050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876800" y="1450758"/>
            <a:ext cx="3937000" cy="742950"/>
          </a:xfrm>
        </p:spPr>
        <p:txBody>
          <a:bodyPr lIns="0" tIns="0" rIns="0" bIns="0" anchor="b">
            <a:normAutofit/>
          </a:bodyPr>
          <a:lstStyle>
            <a:lvl1pPr algn="l">
              <a:spcAft>
                <a:spcPts val="600"/>
              </a:spcAft>
              <a:defRPr sz="2400" b="0" i="0">
                <a:solidFill>
                  <a:srgbClr val="B51625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6879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206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itle with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492919"/>
            <a:ext cx="6199188" cy="434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03913" y="357188"/>
            <a:ext cx="2628900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5112440" y="897566"/>
            <a:ext cx="3420000" cy="999111"/>
          </a:xfrm>
        </p:spPr>
        <p:txBody>
          <a:bodyPr lIns="0" tIns="0" rIns="0" bIns="0" anchor="b"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112440" y="2139702"/>
            <a:ext cx="3420000" cy="13501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8695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03913" y="357188"/>
            <a:ext cx="2628900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940" y="1950683"/>
            <a:ext cx="3888000" cy="459051"/>
          </a:xfrm>
        </p:spPr>
        <p:txBody>
          <a:bodyPr/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611940" y="1221600"/>
            <a:ext cx="5400000" cy="648000"/>
          </a:xfrm>
        </p:spPr>
        <p:txBody>
          <a:bodyPr lIns="0" tIns="0" rIns="0" bIns="0" anchor="t"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611560" y="4677984"/>
            <a:ext cx="4104456" cy="161908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buNone/>
              <a:defRPr sz="11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>
          <a:xfrm>
            <a:off x="7829550" y="4677989"/>
            <a:ext cx="774700" cy="127397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E80EEABB-CC3C-4ACE-9EB6-DD476C30CBA1}" type="datetime3">
              <a:rPr lang="en-US">
                <a:latin typeface="Calibri"/>
              </a:rPr>
              <a:pPr>
                <a:defRPr/>
              </a:pPr>
              <a:t>20 November 2018</a:t>
            </a:fld>
            <a:endParaRPr lang="de-A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835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8" name="Gerade Verbindung 16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11215" y="1221602"/>
            <a:ext cx="7921625" cy="243027"/>
          </a:xfrm>
        </p:spPr>
        <p:txBody>
          <a:bodyPr/>
          <a:lstStyle>
            <a:lvl1pPr>
              <a:defRPr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4"/>
          </p:nvPr>
        </p:nvSpPr>
        <p:spPr>
          <a:xfrm>
            <a:off x="611215" y="1600200"/>
            <a:ext cx="7921625" cy="3077766"/>
          </a:xfrm>
        </p:spPr>
        <p:txBody>
          <a:bodyPr rtlCol="0" anchor="ctr">
            <a:normAutofit/>
          </a:bodyPr>
          <a:lstStyle>
            <a:lvl1pPr algn="ctr">
              <a:defRPr baseline="0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Tabelle durch Klicken auf Symbol hinzufügen</a:t>
            </a:r>
            <a:endParaRPr lang="de-AT" noProof="0" dirty="0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5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C5527F92-7D60-44B1-A522-A104225E27B3}" type="datetime3">
              <a:rPr lang="en-US" sz="1800">
                <a:latin typeface="Calibri"/>
              </a:rPr>
              <a:pPr>
                <a:defRPr/>
              </a:pPr>
              <a:t>20 November 2018</a:t>
            </a:fld>
            <a:endParaRPr lang="de-AT" sz="1800" dirty="0">
              <a:latin typeface="Calibri"/>
            </a:endParaRPr>
          </a:p>
        </p:txBody>
      </p:sp>
      <p:sp>
        <p:nvSpPr>
          <p:cNvPr id="10" name="Fußzeilenplatzhalter 13"/>
          <p:cNvSpPr>
            <a:spLocks noGrp="1"/>
          </p:cNvSpPr>
          <p:nvPr>
            <p:ph type="ftr" sz="quarter" idx="16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latin typeface="Calibri"/>
              </a:rPr>
              <a:t>Ropeginterferon Development in PV   |  Christoph Klade</a:t>
            </a:r>
            <a:endParaRPr lang="de-AT" sz="1800" dirty="0">
              <a:latin typeface="Calibri"/>
            </a:endParaRPr>
          </a:p>
        </p:txBody>
      </p:sp>
      <p:sp>
        <p:nvSpPr>
          <p:cNvPr id="11" name="Foliennummernplatzhalter 15"/>
          <p:cNvSpPr>
            <a:spLocks noGrp="1"/>
          </p:cNvSpPr>
          <p:nvPr>
            <p:ph type="sldNum" sz="quarter" idx="17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CA35B2-3B2F-4B6B-A81C-0D471F1C3BA9}" type="slidenum">
              <a:rPr lang="de-AT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2529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7" name="Gerade Verbindung 10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611187" y="1221606"/>
            <a:ext cx="3744000" cy="3456385"/>
          </a:xfrm>
        </p:spPr>
        <p:txBody>
          <a:bodyPr/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542737" indent="-361824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809345" indent="-447521">
              <a:lnSpc>
                <a:spcPct val="100000"/>
              </a:lnSpc>
              <a:spcBef>
                <a:spcPts val="0"/>
              </a:spcBef>
              <a:defRPr baseline="0">
                <a:solidFill>
                  <a:schemeClr val="accent1">
                    <a:lumMod val="10000"/>
                  </a:schemeClr>
                </a:solidFill>
              </a:defRPr>
            </a:lvl3pPr>
            <a:lvl4pPr marL="990263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161644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tabLst/>
              <a:defRPr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de-DE" dirty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8"/>
          </p:nvPr>
        </p:nvSpPr>
        <p:spPr>
          <a:xfrm>
            <a:off x="4781198" y="1221608"/>
            <a:ext cx="3744000" cy="3456385"/>
          </a:xfrm>
        </p:spPr>
        <p:txBody>
          <a:bodyPr/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542737" indent="-361824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809345" indent="-447521">
              <a:lnSpc>
                <a:spcPct val="100000"/>
              </a:lnSpc>
              <a:spcBef>
                <a:spcPts val="0"/>
              </a:spcBef>
              <a:defRPr baseline="0">
                <a:solidFill>
                  <a:schemeClr val="accent1">
                    <a:lumMod val="10000"/>
                  </a:schemeClr>
                </a:solidFill>
              </a:defRPr>
            </a:lvl3pPr>
            <a:lvl4pPr marL="990263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161644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tabLst/>
              <a:defRPr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9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4FE6A7C5-9880-4B70-9FC0-FDE458ED9368}" type="datetime3">
              <a:rPr lang="en-US" sz="1800">
                <a:latin typeface="Calibri"/>
              </a:rPr>
              <a:pPr>
                <a:defRPr/>
              </a:pPr>
              <a:t>20 November 2018</a:t>
            </a:fld>
            <a:endParaRPr lang="de-AT" sz="1800" dirty="0">
              <a:latin typeface="Calibri"/>
            </a:endParaRP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20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latin typeface="Calibri"/>
              </a:rPr>
              <a:t>Ropeginterferon Development in PV   |  Christoph Klade</a:t>
            </a:r>
            <a:endParaRPr lang="de-AT" sz="1800" dirty="0">
              <a:latin typeface="Calibri"/>
            </a:endParaRP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21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8BA331-9C6F-4870-8EB6-538BEC130FF1}" type="slidenum">
              <a:rPr lang="de-AT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70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vert="horz" lIns="68552" tIns="34289" rIns="68552" bIns="34289" rtlCol="0" anchor="ctr">
            <a:normAutofit/>
          </a:bodyPr>
          <a:lstStyle>
            <a:lvl1pPr>
              <a:defRPr lang="de-DE" dirty="0"/>
            </a:lvl1pPr>
          </a:lstStyle>
          <a:p>
            <a:pPr lvl="0" defTabSz="685477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48"/>
            <a:ext cx="8229600" cy="36718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037746"/>
      </p:ext>
    </p:extLst>
  </p:cSld>
  <p:clrMapOvr>
    <a:masterClrMapping/>
  </p:clrMapOvr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7" name="Gerade Verbindung 10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4788813" y="1221606"/>
            <a:ext cx="3744000" cy="3456385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accent1">
                    <a:lumMod val="10000"/>
                  </a:schemeClr>
                </a:solidFill>
              </a:defRPr>
            </a:lvl1pPr>
            <a:lvl2pPr marL="0" indent="0">
              <a:buClr>
                <a:schemeClr val="bg1"/>
              </a:buClr>
              <a:buSzPct val="25000"/>
              <a:defRPr>
                <a:solidFill>
                  <a:srgbClr val="7F7F7F"/>
                </a:solidFill>
              </a:defRPr>
            </a:lvl2pPr>
            <a:lvl3pPr marL="0" indent="0"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i="1"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Textmasterformate durch Klicken bearbeiten</a:t>
            </a:r>
          </a:p>
          <a:p>
            <a:pPr lvl="1"/>
            <a:r>
              <a:rPr lang="en-US" dirty="0" err="1"/>
              <a:t>Zweite Ebene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611187" y="1221606"/>
            <a:ext cx="3744000" cy="3456385"/>
          </a:xfrm>
        </p:spPr>
        <p:txBody>
          <a:bodyPr/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542737" indent="-361824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809345" indent="-447521">
              <a:lnSpc>
                <a:spcPct val="100000"/>
              </a:lnSpc>
              <a:spcBef>
                <a:spcPts val="0"/>
              </a:spcBef>
              <a:defRPr baseline="0">
                <a:solidFill>
                  <a:schemeClr val="accent1">
                    <a:lumMod val="10000"/>
                  </a:schemeClr>
                </a:solidFill>
              </a:defRPr>
            </a:lvl3pPr>
            <a:lvl4pPr marL="990263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161644" indent="-447521"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10000"/>
                  </a:schemeClr>
                </a:solidFill>
              </a:defRPr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tabLst/>
              <a:defRPr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5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EE335971-80E6-4236-9704-7587E06E4BFF}" type="datetime3">
              <a:rPr lang="en-US" sz="1800">
                <a:latin typeface="Calibri"/>
              </a:rPr>
              <a:pPr>
                <a:defRPr/>
              </a:pPr>
              <a:t>20 November 2018</a:t>
            </a:fld>
            <a:endParaRPr lang="de-AT" sz="1800" dirty="0">
              <a:latin typeface="Calibri"/>
            </a:endParaRP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latin typeface="Calibri"/>
              </a:rPr>
              <a:t>Ropeginterferon Development in PV   |  Christoph Klade</a:t>
            </a:r>
            <a:endParaRPr lang="de-AT" sz="1800" dirty="0">
              <a:latin typeface="Calibri"/>
            </a:endParaRP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2E7182-131B-4C6C-B011-09944C57CEAF}" type="slidenum">
              <a:rPr lang="de-AT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7347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-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8" name="Gerade Verbindung 12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611187" y="1221581"/>
            <a:ext cx="3744000" cy="3132535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>
                <a:solidFill>
                  <a:schemeClr val="accent1">
                    <a:lumMod val="10000"/>
                  </a:schemeClr>
                </a:solidFill>
              </a:defRPr>
            </a:lvl1pPr>
            <a:lvl2pPr marL="0" indent="0">
              <a:buClr>
                <a:srgbClr val="F9F9F9"/>
              </a:buClr>
              <a:buSzPct val="25000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80913" indent="-180913">
              <a:lnSpc>
                <a:spcPts val="2160"/>
              </a:lnSpc>
              <a:defRPr sz="2000" baseline="0">
                <a:solidFill>
                  <a:schemeClr val="accent1">
                    <a:lumMod val="10000"/>
                  </a:schemeClr>
                </a:solidFill>
              </a:defRPr>
            </a:lvl3pPr>
            <a:lvl4pPr marL="361824" indent="-180913"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534806" indent="-172982"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4788813" y="4110941"/>
            <a:ext cx="3744000" cy="243009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88813" y="1221581"/>
            <a:ext cx="3744000" cy="2808000"/>
          </a:xfrm>
        </p:spPr>
        <p:txBody>
          <a:bodyPr wrap="none" rtlCol="0" anchor="ctr">
            <a:normAutofit/>
          </a:bodyPr>
          <a:lstStyle>
            <a:lvl1pPr algn="ctr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6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A39AC1AC-B8EC-4D99-950C-4E16EB60297E}" type="datetime3">
              <a:rPr lang="en-US" sz="1800">
                <a:latin typeface="Calibri"/>
              </a:rPr>
              <a:pPr>
                <a:defRPr/>
              </a:pPr>
              <a:t>20 November 2018</a:t>
            </a:fld>
            <a:endParaRPr lang="de-AT" sz="1800" dirty="0">
              <a:latin typeface="Calibri"/>
            </a:endParaRPr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latin typeface="Calibri"/>
              </a:rPr>
              <a:t>Ropeginterferon Development in PV   |  Christoph Klade</a:t>
            </a:r>
            <a:endParaRPr lang="de-AT" sz="1800" dirty="0">
              <a:latin typeface="Calibri"/>
            </a:endParaRPr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8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454AE6-E818-4BCB-AB84-1EEAB80A2CCC}" type="slidenum">
              <a:rPr lang="de-AT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1133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7" name="Gerade Verbindung 11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11215" y="1221581"/>
            <a:ext cx="7921625" cy="2484000"/>
          </a:xfrm>
        </p:spPr>
        <p:txBody>
          <a:bodyPr rtlCol="0" anchor="ctr">
            <a:normAutofit/>
          </a:bodyPr>
          <a:lstStyle>
            <a:lvl1pPr algn="ctr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None/>
              <a:defRPr baseline="0"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11215" y="3813888"/>
            <a:ext cx="7921625" cy="540228"/>
          </a:xfrm>
        </p:spPr>
        <p:txBody>
          <a:bodyPr wrap="none">
            <a:noAutofit/>
          </a:bodyPr>
          <a:lstStyle>
            <a:lvl1pPr marL="0" marR="0" indent="0" algn="l" defTabSz="91408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Symbol" panose="05050102010706020507" pitchFamily="18" charset="2"/>
              <a:buNone/>
              <a:tabLst/>
              <a:defRPr sz="2400"/>
            </a:lvl1pPr>
            <a:lvl2pPr marL="0" indent="-285652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F9F9F9"/>
              </a:buClr>
              <a:buFont typeface="Symbol" panose="05050102010706020507" pitchFamily="18" charset="2"/>
              <a:buNone/>
              <a:defRPr/>
            </a:lvl2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</p:txBody>
      </p:sp>
      <p:sp>
        <p:nvSpPr>
          <p:cNvPr id="8" name="Datumsplatzhalter 12"/>
          <p:cNvSpPr>
            <a:spLocks noGrp="1"/>
          </p:cNvSpPr>
          <p:nvPr>
            <p:ph type="dt" sz="half" idx="16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8C1B1ABC-4EA1-4409-907B-CBE9CCD53970}" type="datetime3">
              <a:rPr lang="en-US" sz="1800">
                <a:latin typeface="Calibri"/>
              </a:rPr>
              <a:pPr>
                <a:defRPr/>
              </a:pPr>
              <a:t>20 November 2018</a:t>
            </a:fld>
            <a:endParaRPr lang="de-AT" sz="1800" dirty="0">
              <a:latin typeface="Calibri"/>
            </a:endParaRPr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7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latin typeface="Calibri"/>
              </a:rPr>
              <a:t>Ropeginterferon Development in PV   |  Christoph Klade</a:t>
            </a:r>
            <a:endParaRPr lang="de-AT" sz="1800" dirty="0">
              <a:latin typeface="Calibri"/>
            </a:endParaRPr>
          </a:p>
        </p:txBody>
      </p:sp>
      <p:sp>
        <p:nvSpPr>
          <p:cNvPr id="10" name="Foliennummernplatzhalter 15"/>
          <p:cNvSpPr>
            <a:spLocks noGrp="1"/>
          </p:cNvSpPr>
          <p:nvPr>
            <p:ph type="sldNum" sz="quarter" idx="18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81E9AF-139B-4030-B462-1C0F15BE26C4}" type="slidenum">
              <a:rPr lang="de-AT" sz="1800">
                <a:solidFill>
                  <a:prstClr val="black"/>
                </a:solidFill>
                <a:latin typeface="Calibri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2990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with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203" y="1133475"/>
            <a:ext cx="5286375" cy="37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03913" y="357188"/>
            <a:ext cx="2628900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86730" y="2259910"/>
            <a:ext cx="2073502" cy="923330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696076" y="2841785"/>
            <a:ext cx="1800000" cy="350797"/>
          </a:xfrm>
        </p:spPr>
        <p:txBody>
          <a:bodyPr/>
          <a:lstStyle>
            <a:lvl1pPr marL="35986" indent="0" algn="l" defTabSz="914085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lang="de-AT" sz="1600" kern="1200" baseline="0" dirty="0" smtClean="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35986" indent="0" algn="l" defTabSz="914085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AT" sz="1100" i="1" kern="1200" baseline="0" dirty="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6696250" y="3192842"/>
            <a:ext cx="1800225" cy="1026319"/>
          </a:xfrm>
        </p:spPr>
        <p:txBody>
          <a:bodyPr/>
          <a:lstStyle>
            <a:lvl1pPr marL="35986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aseline="0"/>
            </a:lvl1pPr>
            <a:lvl2pPr marL="0" indent="0">
              <a:lnSpc>
                <a:spcPts val="1100"/>
              </a:lnSpc>
              <a:spcAft>
                <a:spcPts val="0"/>
              </a:spcAft>
              <a:buClr>
                <a:srgbClr val="F9F9F9"/>
              </a:buClr>
              <a:buSzPct val="25000"/>
              <a:buFont typeface="Myriad Pro" panose="020B0503030403020204" pitchFamily="34" charset="0"/>
              <a:buChar char=" "/>
              <a:defRPr sz="1000">
                <a:solidFill>
                  <a:srgbClr val="C41230"/>
                </a:solidFill>
              </a:defRPr>
            </a:lvl2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341964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53212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29508"/>
            <a:ext cx="6400800" cy="13144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2088232" cy="4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53212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29508"/>
            <a:ext cx="6400800" cy="13144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01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" y="11382"/>
            <a:ext cx="9143999" cy="832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3600" dirty="0"/>
            </a:lvl1pPr>
          </a:lstStyle>
          <a:p>
            <a:pPr lvl="0" defTabSz="91440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8113"/>
            <a:ext cx="8229600" cy="38158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433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108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383"/>
            <a:ext cx="9144000" cy="83217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059582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4680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" y="3"/>
            <a:ext cx="9143999" cy="84355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4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283314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1806601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505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9B539FD-67F5-4C48-BF4F-1C6ACD58FD50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3F81381-C83F-4E49-8AA2-5B6960CB0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236072"/>
      </p:ext>
    </p:extLst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4355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45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2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342154"/>
            <a:ext cx="3008313" cy="8715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342160"/>
            <a:ext cx="5111750" cy="438983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213695"/>
            <a:ext cx="3008313" cy="3518297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092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36D1A1-3C3C-491D-8AD8-76F6E17C822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7683000-9967-4519-88E5-C112F93EB6DA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13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-3986"/>
            <a:ext cx="9143999" cy="84754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36D1A1-3C3C-491D-8AD8-76F6E17C822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7683000-9967-4519-88E5-C112F93EB6DA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690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36D1A1-3C3C-491D-8AD8-76F6E17C822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7683000-9967-4519-88E5-C112F93EB6DA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221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Chapter Title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idx="1" hasCustomPrompt="1"/>
          </p:nvPr>
        </p:nvSpPr>
        <p:spPr>
          <a:xfrm>
            <a:off x="608739" y="1221604"/>
            <a:ext cx="7920000" cy="3456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857" indent="-342857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aseline="0"/>
            </a:lvl1pPr>
            <a:lvl2pPr marL="542858" indent="-27619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baseline="0"/>
            </a:lvl2pPr>
            <a:lvl3pPr marL="711110" indent="-263495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3pPr>
            <a:lvl4pPr marL="990479" indent="-361905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4pPr>
            <a:lvl5pPr marL="1161905" indent="-35238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5pPr>
            <a:lvl6pPr marL="1342859" indent="-35238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baseline="0"/>
            </a:lvl6pPr>
            <a:lvl7pPr marL="1619048" indent="-361905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7pPr>
            <a:lvl8pPr marL="1885715" indent="-361905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8pPr>
            <a:lvl9pPr marL="2152380" indent="-361905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9pPr>
          </a:lstStyle>
          <a:p>
            <a:pPr lvl="0"/>
            <a:r>
              <a:rPr lang="de-DE" dirty="0" smtClean="0"/>
              <a:t>Level 1</a:t>
            </a:r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</a:p>
          <a:p>
            <a:pPr lvl="8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2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116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382589" y="106885"/>
            <a:ext cx="8394700" cy="5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anchor="t"/>
          <a:lstStyle>
            <a:lvl1pPr>
              <a:defRPr b="1" smtClean="0">
                <a:latin typeface="Arial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29552C1-4BC9-45B9-BB04-3EA8068766FC}" type="slidenum">
              <a:rPr lang="en-US" altLang="de-DE" sz="180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altLang="de-DE" sz="18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2674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E3C56ED6-8638-4EFF-B1FC-D5D84ABFBE5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A5E1AB4D-827D-4C53-A56B-579E4E23982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287437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vert="horz" lIns="68580" tIns="34290" rIns="68580" bIns="34290" rtlCol="0" anchor="ctr">
            <a:normAutofit/>
          </a:bodyPr>
          <a:lstStyle>
            <a:lvl1pPr>
              <a:defRPr lang="de-DE" dirty="0"/>
            </a:lvl1pPr>
          </a:lstStyle>
          <a:p>
            <a:pPr lvl="0" defTabSz="68580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39"/>
            <a:ext cx="8229600" cy="36718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5226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178653"/>
            <a:ext cx="8442960" cy="8274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10" y="1134831"/>
            <a:ext cx="8455025" cy="3488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34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7189025"/>
      </p:ext>
    </p:extLst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E3C56ED6-8638-4EFF-B1FC-D5D84ABFBE5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A5E1AB4D-827D-4C53-A56B-579E4E23982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67692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erade Verbindung 5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930837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28331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180660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7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244402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3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72152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4456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94457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E3C56ED6-8638-4EFF-B1FC-D5D84ABFBE5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A5E1AB4D-827D-4C53-A56B-579E4E23982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98610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E3C56ED6-8638-4EFF-B1FC-D5D84ABFBE5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A5E1AB4D-827D-4C53-A56B-579E4E23982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768559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E3C56ED6-8638-4EFF-B1FC-D5D84ABFBE53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288" fontAlgn="auto">
              <a:spcBef>
                <a:spcPts val="0"/>
              </a:spcBef>
              <a:spcAft>
                <a:spcPts val="0"/>
              </a:spcAft>
            </a:pPr>
            <a:fld id="{A5E1AB4D-827D-4C53-A56B-579E4E23982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2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35668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E5C608D2-FE09-4B7D-9139-33285036CCFD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45366A45-FCAB-406A-8E04-DBE9E5C68A9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86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2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0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60" indent="0">
              <a:buNone/>
              <a:defRPr sz="1600" b="1"/>
            </a:lvl6pPr>
            <a:lvl7pPr marL="2741822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5" y="128331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2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0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60" indent="0">
              <a:buNone/>
              <a:defRPr sz="1600" b="1"/>
            </a:lvl6pPr>
            <a:lvl7pPr marL="2741822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76" y="180660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11816583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vert="horz" lIns="68579" tIns="34289" rIns="68579" bIns="34289" rtlCol="0" anchor="ctr">
            <a:normAutofit/>
          </a:bodyPr>
          <a:lstStyle>
            <a:lvl1pPr>
              <a:defRPr lang="de-DE" dirty="0"/>
            </a:lvl1pPr>
          </a:lstStyle>
          <a:p>
            <a:pPr lvl="0" defTabSz="685783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39"/>
            <a:ext cx="8229600" cy="36718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86547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E5C608D2-FE09-4B7D-9139-33285036CCFD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45366A45-FCAB-406A-8E04-DBE9E5C68A9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466562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484841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28331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180660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598972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3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6707974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30757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98689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E5C608D2-FE09-4B7D-9139-33285036CCFD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45366A45-FCAB-406A-8E04-DBE9E5C68A9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00939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E5C608D2-FE09-4B7D-9139-33285036CCFD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45366A45-FCAB-406A-8E04-DBE9E5C68A9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427040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E5C608D2-FE09-4B7D-9139-33285036CCFD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fld id="{45366A45-FCAB-406A-8E04-DBE9E5C68A92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37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313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"/>
            <a:ext cx="8229600" cy="11243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2865906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BDFD-3232-465A-86BA-3365FB7B5F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54F3-2878-4CC8-9226-E7C74D43A8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49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6E38-3C70-4D49-86AF-0F490ED495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EC43-6C37-4E48-A5CE-60D9480164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0958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75F6-4482-40C9-8C57-A535C1734D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B70D-D84B-491C-8CCE-D54C8AC6A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924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63C0-EC4B-4AC5-82EA-3BE9E02F4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CB56-B827-43C6-BFC8-1008D897E3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04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59CF-4A6A-4908-9CD4-C25AC5670D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B211-17B7-4D15-94C8-4169C4E1B5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290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171A-7AB3-4FDF-9042-B37A9C1CD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9222-9377-4ED6-99D2-D5A1D7A850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275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6ABF-B983-489F-A37A-74B4A48B4F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5A2F-E29D-4DE3-A47A-BF45A70608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5847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13E9-F2F4-4D73-9F94-822F845ADF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3F14-3775-44EA-BFF3-0A66C787C9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08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8D94-D18C-44FA-AC75-38D52F1B05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2542-D792-4A9E-A48E-1300F20937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9583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6B62-AFDE-41BE-8E3C-2D01749BFF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0B11-F876-498B-A8BE-8D23FF71D3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8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894711"/>
      </p:ext>
    </p:extLst>
  </p:cSld>
  <p:clrMapOvr>
    <a:masterClrMapping/>
  </p:clrMapOvr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CC9E-3AAC-43CE-B02F-E3EB0F22E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34B0-3EDB-4082-8D10-2DFB21320D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5128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98FB-B50E-4656-AAD2-08D7E622D4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BA13-18D8-4F7D-8F98-BD67B00441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2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62" indent="0">
              <a:buNone/>
              <a:defRPr sz="1200"/>
            </a:lvl2pPr>
            <a:lvl3pPr marL="913950" indent="0">
              <a:buNone/>
              <a:defRPr sz="1000"/>
            </a:lvl3pPr>
            <a:lvl4pPr marL="1370920" indent="0">
              <a:buNone/>
              <a:defRPr sz="900"/>
            </a:lvl4pPr>
            <a:lvl5pPr marL="1827899" indent="0">
              <a:buNone/>
              <a:defRPr sz="900"/>
            </a:lvl5pPr>
            <a:lvl6pPr marL="2284860" indent="0">
              <a:buNone/>
              <a:defRPr sz="900"/>
            </a:lvl6pPr>
            <a:lvl7pPr marL="2741822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019688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62" indent="0">
              <a:buNone/>
              <a:defRPr sz="2800"/>
            </a:lvl2pPr>
            <a:lvl3pPr marL="913950" indent="0">
              <a:buNone/>
              <a:defRPr sz="2400"/>
            </a:lvl3pPr>
            <a:lvl4pPr marL="1370920" indent="0">
              <a:buNone/>
              <a:defRPr sz="2000"/>
            </a:lvl4pPr>
            <a:lvl5pPr marL="1827899" indent="0">
              <a:buNone/>
              <a:defRPr sz="2000"/>
            </a:lvl5pPr>
            <a:lvl6pPr marL="2284860" indent="0">
              <a:buNone/>
              <a:defRPr sz="2000"/>
            </a:lvl6pPr>
            <a:lvl7pPr marL="2741822" indent="0">
              <a:buNone/>
              <a:defRPr sz="2000"/>
            </a:lvl7pPr>
            <a:lvl8pPr marL="3198800" indent="0">
              <a:buNone/>
              <a:defRPr sz="2000"/>
            </a:lvl8pPr>
            <a:lvl9pPr marL="3655771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62" indent="0">
              <a:buNone/>
              <a:defRPr sz="1200"/>
            </a:lvl2pPr>
            <a:lvl3pPr marL="913950" indent="0">
              <a:buNone/>
              <a:defRPr sz="1000"/>
            </a:lvl3pPr>
            <a:lvl4pPr marL="1370920" indent="0">
              <a:buNone/>
              <a:defRPr sz="900"/>
            </a:lvl4pPr>
            <a:lvl5pPr marL="1827899" indent="0">
              <a:buNone/>
              <a:defRPr sz="900"/>
            </a:lvl5pPr>
            <a:lvl6pPr marL="2284860" indent="0">
              <a:buNone/>
              <a:defRPr sz="900"/>
            </a:lvl6pPr>
            <a:lvl7pPr marL="2741822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9B539FD-67F5-4C48-BF4F-1C6ACD58FD50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3F81381-C83F-4E49-8AA2-5B6960CB0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8411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9B539FD-67F5-4C48-BF4F-1C6ACD58FD50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3F81381-C83F-4E49-8AA2-5B6960CB0D2C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4811963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9B539FD-67F5-4C48-BF4F-1C6ACD58FD50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33F81381-C83F-4E49-8AA2-5B6960CB0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03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624" y="1988560"/>
            <a:ext cx="7695855" cy="65617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8685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247651"/>
            <a:ext cx="8462962" cy="3938094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0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102206"/>
          </a:xfrm>
        </p:spPr>
        <p:txBody>
          <a:bodyPr vert="horz" lIns="68549" tIns="34289" rIns="68549" bIns="34289" rtlCol="0" anchor="ctr">
            <a:normAutofit/>
          </a:bodyPr>
          <a:lstStyle>
            <a:lvl1pPr>
              <a:defRPr lang="de-DE" dirty="0"/>
            </a:lvl1pPr>
          </a:lstStyle>
          <a:p>
            <a:pPr lvl="0" defTabSz="685443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9734"/>
            <a:ext cx="8229600" cy="353630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863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22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10220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83883"/>
            <a:ext cx="4038600" cy="35921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83883"/>
            <a:ext cx="4038600" cy="35921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7" name="Gerade Verbindung 6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0145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10220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5507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64" indent="0">
              <a:buNone/>
              <a:defRPr sz="1600" b="1"/>
            </a:lvl5pPr>
            <a:lvl6pPr marL="2284689" indent="0">
              <a:buNone/>
              <a:defRPr sz="1600" b="1"/>
            </a:lvl6pPr>
            <a:lvl7pPr marL="2741615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96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3849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77" y="135507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64" indent="0">
              <a:buNone/>
              <a:defRPr sz="1600" b="1"/>
            </a:lvl5pPr>
            <a:lvl6pPr marL="2284689" indent="0">
              <a:buNone/>
              <a:defRPr sz="1600" b="1"/>
            </a:lvl6pPr>
            <a:lvl7pPr marL="2741615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96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77" y="183849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1" name="Gerade Verbindung 10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6713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13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 userDrawn="1"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95306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43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83" indent="0">
              <a:buNone/>
              <a:defRPr sz="1000"/>
            </a:lvl3pPr>
            <a:lvl4pPr marL="1370818" indent="0">
              <a:buNone/>
              <a:defRPr sz="900"/>
            </a:lvl4pPr>
            <a:lvl5pPr marL="1827764" indent="0">
              <a:buNone/>
              <a:defRPr sz="900"/>
            </a:lvl5pPr>
            <a:lvl6pPr marL="2284689" indent="0">
              <a:buNone/>
              <a:defRPr sz="900"/>
            </a:lvl6pPr>
            <a:lvl7pPr marL="2741615" indent="0">
              <a:buNone/>
              <a:defRPr sz="900"/>
            </a:lvl7pPr>
            <a:lvl8pPr marL="3198560" indent="0">
              <a:buNone/>
              <a:defRPr sz="900"/>
            </a:lvl8pPr>
            <a:lvl9pPr marL="3655496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34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26" indent="0">
              <a:buNone/>
              <a:defRPr sz="2800"/>
            </a:lvl2pPr>
            <a:lvl3pPr marL="913883" indent="0">
              <a:buNone/>
              <a:defRPr sz="2400"/>
            </a:lvl3pPr>
            <a:lvl4pPr marL="1370818" indent="0">
              <a:buNone/>
              <a:defRPr sz="2000"/>
            </a:lvl4pPr>
            <a:lvl5pPr marL="1827764" indent="0">
              <a:buNone/>
              <a:defRPr sz="2000"/>
            </a:lvl5pPr>
            <a:lvl6pPr marL="2284689" indent="0">
              <a:buNone/>
              <a:defRPr sz="2000"/>
            </a:lvl6pPr>
            <a:lvl7pPr marL="2741615" indent="0">
              <a:buNone/>
              <a:defRPr sz="2000"/>
            </a:lvl7pPr>
            <a:lvl8pPr marL="3198560" indent="0">
              <a:buNone/>
              <a:defRPr sz="2000"/>
            </a:lvl8pPr>
            <a:lvl9pPr marL="3655496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83" indent="0">
              <a:buNone/>
              <a:defRPr sz="1000"/>
            </a:lvl3pPr>
            <a:lvl4pPr marL="1370818" indent="0">
              <a:buNone/>
              <a:defRPr sz="900"/>
            </a:lvl4pPr>
            <a:lvl5pPr marL="1827764" indent="0">
              <a:buNone/>
              <a:defRPr sz="900"/>
            </a:lvl5pPr>
            <a:lvl6pPr marL="2284689" indent="0">
              <a:buNone/>
              <a:defRPr sz="900"/>
            </a:lvl6pPr>
            <a:lvl7pPr marL="2741615" indent="0">
              <a:buNone/>
              <a:defRPr sz="900"/>
            </a:lvl7pPr>
            <a:lvl8pPr marL="3198560" indent="0">
              <a:buNone/>
              <a:defRPr sz="900"/>
            </a:lvl8pPr>
            <a:lvl9pPr marL="3655496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1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E3C56ED6-8638-4EFF-B1FC-D5D84ABFBE53}" type="datetimeFigureOut">
              <a:rPr lang="de-DE" sz="1800" smtClean="0">
                <a:solidFill>
                  <a:prstClr val="black"/>
                </a:solidFill>
              </a:rPr>
              <a:pPr defTabSz="913883"/>
              <a:t>20.11.2018</a:t>
            </a:fld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913883"/>
            <a:fld id="{A5E1AB4D-827D-4C53-A56B-579E4E239822}" type="slidenum">
              <a:rPr lang="de-DE" sz="1800" smtClean="0">
                <a:solidFill>
                  <a:prstClr val="black"/>
                </a:solidFill>
              </a:rPr>
              <a:pPr defTabSz="913883"/>
              <a:t>‹Nr.›</a:t>
            </a:fld>
            <a:endParaRPr lang="de-DE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178653"/>
            <a:ext cx="8442960" cy="82748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905" y="1133047"/>
            <a:ext cx="4151312" cy="350905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524" y="1133058"/>
            <a:ext cx="4151313" cy="350959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90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62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319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874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8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5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2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9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6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161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8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8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120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786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550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04" indent="0">
              <a:buNone/>
              <a:defRPr sz="900"/>
            </a:lvl2pPr>
            <a:lvl3pPr marL="685426" indent="0">
              <a:buNone/>
              <a:defRPr sz="800"/>
            </a:lvl3pPr>
            <a:lvl4pPr marL="1028139" indent="0">
              <a:buNone/>
              <a:defRPr sz="700"/>
            </a:lvl4pPr>
            <a:lvl5pPr marL="1370852" indent="0">
              <a:buNone/>
              <a:defRPr sz="700"/>
            </a:lvl5pPr>
            <a:lvl6pPr marL="1713575" indent="0">
              <a:buNone/>
              <a:defRPr sz="700"/>
            </a:lvl6pPr>
            <a:lvl7pPr marL="2056277" indent="0">
              <a:buNone/>
              <a:defRPr sz="700"/>
            </a:lvl7pPr>
            <a:lvl8pPr marL="2398980" indent="0">
              <a:buNone/>
              <a:defRPr sz="700"/>
            </a:lvl8pPr>
            <a:lvl9pPr marL="2741684" indent="0">
              <a:buNone/>
              <a:defRPr sz="7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089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3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04" indent="0">
              <a:buNone/>
              <a:defRPr sz="900"/>
            </a:lvl2pPr>
            <a:lvl3pPr marL="685426" indent="0">
              <a:buNone/>
              <a:defRPr sz="800"/>
            </a:lvl3pPr>
            <a:lvl4pPr marL="1028139" indent="0">
              <a:buNone/>
              <a:defRPr sz="700"/>
            </a:lvl4pPr>
            <a:lvl5pPr marL="1370852" indent="0">
              <a:buNone/>
              <a:defRPr sz="700"/>
            </a:lvl5pPr>
            <a:lvl6pPr marL="1713575" indent="0">
              <a:buNone/>
              <a:defRPr sz="700"/>
            </a:lvl6pPr>
            <a:lvl7pPr marL="2056277" indent="0">
              <a:buNone/>
              <a:defRPr sz="700"/>
            </a:lvl7pPr>
            <a:lvl8pPr marL="2398980" indent="0">
              <a:buNone/>
              <a:defRPr sz="700"/>
            </a:lvl8pPr>
            <a:lvl9pPr marL="2741684" indent="0">
              <a:buNone/>
              <a:defRPr sz="7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089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5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524" y="1133047"/>
            <a:ext cx="4151313" cy="349931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7296" y="178653"/>
            <a:ext cx="8442960" cy="82748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4905" y="1133047"/>
            <a:ext cx="4151312" cy="350905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0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468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97862"/>
            <a:ext cx="8229600" cy="1102519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47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BD3F-2524-46E6-A7E0-2E18C66561E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65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382590" y="106885"/>
            <a:ext cx="8394700" cy="5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68547" tIns="34289" rIns="68547" bIns="3428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8F0B7640-7D03-DA48-9E8C-1C250E52461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747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60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059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249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8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5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2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9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6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748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362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5" indent="0">
              <a:buNone/>
              <a:defRPr sz="1500" b="1"/>
            </a:lvl2pPr>
            <a:lvl3pPr marL="685409" indent="0">
              <a:buNone/>
              <a:defRPr sz="1400" b="1"/>
            </a:lvl3pPr>
            <a:lvl4pPr marL="1028114" indent="0">
              <a:buNone/>
              <a:defRPr sz="1200" b="1"/>
            </a:lvl4pPr>
            <a:lvl5pPr marL="1370818" indent="0">
              <a:buNone/>
              <a:defRPr sz="1200" b="1"/>
            </a:lvl5pPr>
            <a:lvl6pPr marL="1713533" indent="0">
              <a:buNone/>
              <a:defRPr sz="1200" b="1"/>
            </a:lvl6pPr>
            <a:lvl7pPr marL="2056226" indent="0">
              <a:buNone/>
              <a:defRPr sz="1200" b="1"/>
            </a:lvl7pPr>
            <a:lvl8pPr marL="2398920" indent="0">
              <a:buNone/>
              <a:defRPr sz="1200" b="1"/>
            </a:lvl8pPr>
            <a:lvl9pPr marL="2741615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7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5" indent="0">
              <a:buNone/>
              <a:defRPr sz="1500" b="1"/>
            </a:lvl2pPr>
            <a:lvl3pPr marL="685409" indent="0">
              <a:buNone/>
              <a:defRPr sz="1400" b="1"/>
            </a:lvl3pPr>
            <a:lvl4pPr marL="1028114" indent="0">
              <a:buNone/>
              <a:defRPr sz="1200" b="1"/>
            </a:lvl4pPr>
            <a:lvl5pPr marL="1370818" indent="0">
              <a:buNone/>
              <a:defRPr sz="1200" b="1"/>
            </a:lvl5pPr>
            <a:lvl6pPr marL="1713533" indent="0">
              <a:buNone/>
              <a:defRPr sz="1200" b="1"/>
            </a:lvl6pPr>
            <a:lvl7pPr marL="2056226" indent="0">
              <a:buNone/>
              <a:defRPr sz="1200" b="1"/>
            </a:lvl7pPr>
            <a:lvl8pPr marL="2398920" indent="0">
              <a:buNone/>
              <a:defRPr sz="1200" b="1"/>
            </a:lvl8pPr>
            <a:lvl9pPr marL="2741615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7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66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024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87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178653"/>
            <a:ext cx="8442960" cy="8274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14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695" indent="0">
              <a:buNone/>
              <a:defRPr sz="900"/>
            </a:lvl2pPr>
            <a:lvl3pPr marL="685409" indent="0">
              <a:buNone/>
              <a:defRPr sz="800"/>
            </a:lvl3pPr>
            <a:lvl4pPr marL="1028114" indent="0">
              <a:buNone/>
              <a:defRPr sz="700"/>
            </a:lvl4pPr>
            <a:lvl5pPr marL="1370818" indent="0">
              <a:buNone/>
              <a:defRPr sz="700"/>
            </a:lvl5pPr>
            <a:lvl6pPr marL="1713533" indent="0">
              <a:buNone/>
              <a:defRPr sz="700"/>
            </a:lvl6pPr>
            <a:lvl7pPr marL="2056226" indent="0">
              <a:buNone/>
              <a:defRPr sz="700"/>
            </a:lvl7pPr>
            <a:lvl8pPr marL="2398920" indent="0">
              <a:buNone/>
              <a:defRPr sz="700"/>
            </a:lvl8pPr>
            <a:lvl9pPr marL="2741615" indent="0">
              <a:buNone/>
              <a:defRPr sz="7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842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95" indent="0">
              <a:buNone/>
              <a:defRPr sz="2100"/>
            </a:lvl2pPr>
            <a:lvl3pPr marL="685409" indent="0">
              <a:buNone/>
              <a:defRPr sz="1800"/>
            </a:lvl3pPr>
            <a:lvl4pPr marL="1028114" indent="0">
              <a:buNone/>
              <a:defRPr sz="1500"/>
            </a:lvl4pPr>
            <a:lvl5pPr marL="1370818" indent="0">
              <a:buNone/>
              <a:defRPr sz="1500"/>
            </a:lvl5pPr>
            <a:lvl6pPr marL="1713533" indent="0">
              <a:buNone/>
              <a:defRPr sz="1500"/>
            </a:lvl6pPr>
            <a:lvl7pPr marL="2056226" indent="0">
              <a:buNone/>
              <a:defRPr sz="1500"/>
            </a:lvl7pPr>
            <a:lvl8pPr marL="2398920" indent="0">
              <a:buNone/>
              <a:defRPr sz="1500"/>
            </a:lvl8pPr>
            <a:lvl9pPr marL="2741615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695" indent="0">
              <a:buNone/>
              <a:defRPr sz="900"/>
            </a:lvl2pPr>
            <a:lvl3pPr marL="685409" indent="0">
              <a:buNone/>
              <a:defRPr sz="800"/>
            </a:lvl3pPr>
            <a:lvl4pPr marL="1028114" indent="0">
              <a:buNone/>
              <a:defRPr sz="700"/>
            </a:lvl4pPr>
            <a:lvl5pPr marL="1370818" indent="0">
              <a:buNone/>
              <a:defRPr sz="700"/>
            </a:lvl5pPr>
            <a:lvl6pPr marL="1713533" indent="0">
              <a:buNone/>
              <a:defRPr sz="700"/>
            </a:lvl6pPr>
            <a:lvl7pPr marL="2056226" indent="0">
              <a:buNone/>
              <a:defRPr sz="700"/>
            </a:lvl7pPr>
            <a:lvl8pPr marL="2398920" indent="0">
              <a:buNone/>
              <a:defRPr sz="700"/>
            </a:lvl8pPr>
            <a:lvl9pPr marL="2741615" indent="0">
              <a:buNone/>
              <a:defRPr sz="7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17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27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015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97860"/>
            <a:ext cx="8229600" cy="1102519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47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BD3F-2524-46E6-A7E0-2E18C66561E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980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382590" y="106885"/>
            <a:ext cx="8394700" cy="5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46" tIns="34289" rIns="68546" bIns="3428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8F0B7640-7D03-DA48-9E8C-1C250E52461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574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70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F514AB57-559D-4572-A52F-481F093F7AE9}" type="datetimeFigureOut">
              <a:rPr lang="de-DE" altLang="de-DE" smtClean="0">
                <a:cs typeface="ＭＳ Ｐゴシック"/>
              </a:rPr>
              <a:pPr defTabSz="913995"/>
              <a:t>20.11.2018</a:t>
            </a:fld>
            <a:endParaRPr lang="de-DE" altLang="de-DE" smtClean="0">
              <a:cs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63" tIns="60931" rIns="121863" bIns="6093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3995"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9128F4D8-4748-41A4-AD8B-7AA7FE021E66}" type="slidenum">
              <a:rPr lang="de-DE" altLang="de-DE" smtClean="0">
                <a:cs typeface="ＭＳ Ｐゴシック"/>
              </a:rPr>
              <a:pPr defTabSz="913995"/>
              <a:t>‹Nr.›</a:t>
            </a:fld>
            <a:endParaRPr lang="de-DE" altLang="de-DE" smtClean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98290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48"/>
            <a:ext cx="8229600" cy="36718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178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9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5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1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4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F2C0EAB3-B39C-4CD9-B04A-C39D7C0F67CE}" type="datetimeFigureOut">
              <a:rPr lang="de-DE" altLang="de-DE" smtClean="0">
                <a:cs typeface="ＭＳ Ｐゴシック"/>
              </a:rPr>
              <a:pPr defTabSz="913995"/>
              <a:t>20.11.2018</a:t>
            </a:fld>
            <a:endParaRPr lang="de-DE" altLang="de-DE" smtClean="0">
              <a:cs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63" tIns="60931" rIns="121863" bIns="6093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3995"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2A0D469B-C3B4-44D5-BDAC-B823050A52E6}" type="slidenum">
              <a:rPr lang="de-DE" altLang="de-DE" smtClean="0">
                <a:cs typeface="ＭＳ Ｐゴシック"/>
              </a:rPr>
              <a:pPr defTabSz="913995"/>
              <a:t>‹Nr.›</a:t>
            </a:fld>
            <a:endParaRPr lang="de-DE" altLang="de-DE" smtClean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24068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9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9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47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127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4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15" indent="0">
              <a:buNone/>
              <a:defRPr sz="2700" b="1"/>
            </a:lvl2pPr>
            <a:lvl3pPr marL="1218629" indent="0">
              <a:buNone/>
              <a:defRPr sz="2400" b="1"/>
            </a:lvl3pPr>
            <a:lvl4pPr marL="1827944" indent="0">
              <a:buNone/>
              <a:defRPr sz="2100" b="1"/>
            </a:lvl4pPr>
            <a:lvl5pPr marL="2437241" indent="0">
              <a:buNone/>
              <a:defRPr sz="2100" b="1"/>
            </a:lvl5pPr>
            <a:lvl6pPr marL="3046556" indent="0">
              <a:buNone/>
              <a:defRPr sz="2100" b="1"/>
            </a:lvl6pPr>
            <a:lvl7pPr marL="3655862" indent="0">
              <a:buNone/>
              <a:defRPr sz="2100" b="1"/>
            </a:lvl7pPr>
            <a:lvl8pPr marL="4265175" indent="0">
              <a:buNone/>
              <a:defRPr sz="2100" b="1"/>
            </a:lvl8pPr>
            <a:lvl9pPr marL="4874484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77" y="1283314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15" indent="0">
              <a:buNone/>
              <a:defRPr sz="2700" b="1"/>
            </a:lvl2pPr>
            <a:lvl3pPr marL="1218629" indent="0">
              <a:buNone/>
              <a:defRPr sz="2400" b="1"/>
            </a:lvl3pPr>
            <a:lvl4pPr marL="1827944" indent="0">
              <a:buNone/>
              <a:defRPr sz="2100" b="1"/>
            </a:lvl4pPr>
            <a:lvl5pPr marL="2437241" indent="0">
              <a:buNone/>
              <a:defRPr sz="2100" b="1"/>
            </a:lvl5pPr>
            <a:lvl6pPr marL="3046556" indent="0">
              <a:buNone/>
              <a:defRPr sz="2100" b="1"/>
            </a:lvl6pPr>
            <a:lvl7pPr marL="3655862" indent="0">
              <a:buNone/>
              <a:defRPr sz="2100" b="1"/>
            </a:lvl7pPr>
            <a:lvl8pPr marL="4265175" indent="0">
              <a:buNone/>
              <a:defRPr sz="2100" b="1"/>
            </a:lvl8pPr>
            <a:lvl9pPr marL="4874484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77" y="1806601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415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1"/>
            <a:ext cx="8229600" cy="11243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973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692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4793"/>
            <a:ext cx="3008313" cy="8715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30"/>
            <a:ext cx="5111750" cy="438983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900"/>
            </a:lvl1pPr>
            <a:lvl2pPr marL="609315" indent="0">
              <a:buNone/>
              <a:defRPr sz="1600"/>
            </a:lvl2pPr>
            <a:lvl3pPr marL="1218629" indent="0">
              <a:buNone/>
              <a:defRPr sz="1300"/>
            </a:lvl3pPr>
            <a:lvl4pPr marL="1827944" indent="0">
              <a:buNone/>
              <a:defRPr sz="1200"/>
            </a:lvl4pPr>
            <a:lvl5pPr marL="2437241" indent="0">
              <a:buNone/>
              <a:defRPr sz="1200"/>
            </a:lvl5pPr>
            <a:lvl6pPr marL="3046556" indent="0">
              <a:buNone/>
              <a:defRPr sz="1200"/>
            </a:lvl6pPr>
            <a:lvl7pPr marL="3655862" indent="0">
              <a:buNone/>
              <a:defRPr sz="1200"/>
            </a:lvl7pPr>
            <a:lvl8pPr marL="4265175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6317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15" indent="0">
              <a:buNone/>
              <a:defRPr sz="3700"/>
            </a:lvl2pPr>
            <a:lvl3pPr marL="1218629" indent="0">
              <a:buNone/>
              <a:defRPr sz="3200"/>
            </a:lvl3pPr>
            <a:lvl4pPr marL="1827944" indent="0">
              <a:buNone/>
              <a:defRPr sz="2700"/>
            </a:lvl4pPr>
            <a:lvl5pPr marL="2437241" indent="0">
              <a:buNone/>
              <a:defRPr sz="2700"/>
            </a:lvl5pPr>
            <a:lvl6pPr marL="3046556" indent="0">
              <a:buNone/>
              <a:defRPr sz="2700"/>
            </a:lvl6pPr>
            <a:lvl7pPr marL="3655862" indent="0">
              <a:buNone/>
              <a:defRPr sz="2700"/>
            </a:lvl7pPr>
            <a:lvl8pPr marL="4265175" indent="0">
              <a:buNone/>
              <a:defRPr sz="2700"/>
            </a:lvl8pPr>
            <a:lvl9pPr marL="4874484" indent="0">
              <a:buNone/>
              <a:defRPr sz="27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54"/>
            <a:ext cx="5486400" cy="603647"/>
          </a:xfrm>
        </p:spPr>
        <p:txBody>
          <a:bodyPr/>
          <a:lstStyle>
            <a:lvl1pPr marL="0" indent="0">
              <a:buNone/>
              <a:defRPr sz="1900"/>
            </a:lvl1pPr>
            <a:lvl2pPr marL="609315" indent="0">
              <a:buNone/>
              <a:defRPr sz="1600"/>
            </a:lvl2pPr>
            <a:lvl3pPr marL="1218629" indent="0">
              <a:buNone/>
              <a:defRPr sz="1300"/>
            </a:lvl3pPr>
            <a:lvl4pPr marL="1827944" indent="0">
              <a:buNone/>
              <a:defRPr sz="1200"/>
            </a:lvl4pPr>
            <a:lvl5pPr marL="2437241" indent="0">
              <a:buNone/>
              <a:defRPr sz="1200"/>
            </a:lvl5pPr>
            <a:lvl6pPr marL="3046556" indent="0">
              <a:buNone/>
              <a:defRPr sz="1200"/>
            </a:lvl6pPr>
            <a:lvl7pPr marL="3655862" indent="0">
              <a:buNone/>
              <a:defRPr sz="1200"/>
            </a:lvl7pPr>
            <a:lvl8pPr marL="4265175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64C16FA7-6E40-41E7-BAC1-429A87DFD81E}" type="datetimeFigureOut">
              <a:rPr lang="de-DE" altLang="de-DE" smtClean="0">
                <a:cs typeface="ＭＳ Ｐゴシック"/>
              </a:rPr>
              <a:pPr defTabSz="913995"/>
              <a:t>20.11.2018</a:t>
            </a:fld>
            <a:endParaRPr lang="de-DE" altLang="de-DE" smtClean="0">
              <a:cs typeface="ＭＳ Ｐゴシック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63" tIns="60931" rIns="121863" bIns="6093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3995"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6439F163-44FE-4330-BBEE-DF627289331A}" type="slidenum">
              <a:rPr lang="de-DE" altLang="de-DE" smtClean="0">
                <a:cs typeface="ＭＳ Ｐゴシック"/>
              </a:rPr>
              <a:pPr defTabSz="913995"/>
              <a:t>‹Nr.›</a:t>
            </a:fld>
            <a:endParaRPr lang="de-DE" altLang="de-DE" smtClean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8335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0EE9AF5F-3431-4B23-8DBD-66F3D7C39122}" type="datetimeFigureOut">
              <a:rPr lang="de-DE" altLang="de-DE" smtClean="0">
                <a:cs typeface="ＭＳ Ｐゴシック"/>
              </a:rPr>
              <a:pPr defTabSz="913995"/>
              <a:t>20.11.2018</a:t>
            </a:fld>
            <a:endParaRPr lang="de-DE" altLang="de-DE" smtClean="0">
              <a:cs typeface="ＭＳ Ｐゴシック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63" tIns="60931" rIns="121863" bIns="6093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3995"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078F2E30-7E07-4CDB-98FF-63F1E70693CC}" type="slidenum">
              <a:rPr lang="de-DE" altLang="de-DE" smtClean="0">
                <a:cs typeface="ＭＳ Ｐゴシック"/>
              </a:rPr>
              <a:pPr defTabSz="913995"/>
              <a:t>‹Nr.›</a:t>
            </a:fld>
            <a:endParaRPr lang="de-DE" altLang="de-DE" smtClean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72103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99949002-B526-4E8C-8A31-F6A320E2F0E4}" type="datetimeFigureOut">
              <a:rPr lang="de-DE" altLang="de-DE" smtClean="0">
                <a:cs typeface="ＭＳ Ｐゴシック"/>
              </a:rPr>
              <a:pPr defTabSz="913995"/>
              <a:t>20.11.2018</a:t>
            </a:fld>
            <a:endParaRPr lang="de-DE" altLang="de-DE" smtClean="0">
              <a:cs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63" tIns="60931" rIns="121863" bIns="6093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3995"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3995"/>
            <a:fld id="{E3396BDD-F465-4C2D-A04D-8111943E31DA}" type="slidenum">
              <a:rPr lang="de-DE" altLang="de-DE" smtClean="0">
                <a:cs typeface="ＭＳ Ｐゴシック"/>
              </a:rPr>
              <a:pPr defTabSz="913995"/>
              <a:t>‹Nr.›</a:t>
            </a:fld>
            <a:endParaRPr lang="de-DE" altLang="de-DE" smtClean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2380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2DFD77D5-1340-4507-90EE-1F057F794D2C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6203C032-0131-48BD-9673-67C6D205E733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1036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vert="horz" lIns="68559" tIns="34289" rIns="68559" bIns="34289" rtlCol="0" anchor="ctr">
            <a:normAutofit/>
          </a:bodyPr>
          <a:lstStyle>
            <a:lvl1pPr>
              <a:defRPr lang="de-DE" dirty="0"/>
            </a:lvl1pPr>
          </a:lstStyle>
          <a:p>
            <a:pPr lvl="0" defTabSz="685562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48"/>
            <a:ext cx="8229600" cy="36718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95714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2DFD77D5-1340-4507-90EE-1F057F794D2C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6203C032-0131-48BD-9673-67C6D205E733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201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1905"/>
            <a:ext cx="9144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4"/>
          <p:cNvCxnSpPr/>
          <p:nvPr userDrawn="1"/>
        </p:nvCxnSpPr>
        <p:spPr bwMode="auto">
          <a:xfrm>
            <a:off x="-11113" y="3396854"/>
            <a:ext cx="915511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2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5262611" y="4407767"/>
            <a:ext cx="36718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79787"/>
            <a:ext cx="8464550" cy="1256110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4" y="1435896"/>
            <a:ext cx="8462962" cy="19542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3642505"/>
            <a:ext cx="8462962" cy="8669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6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006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7"/>
            <a:ext cx="4038600" cy="3671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9314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5" y="128331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5" y="180660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8105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4"/>
            <a:ext cx="8229600" cy="11243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08709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24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4586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2DFD77D5-1340-4507-90EE-1F057F794D2C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6203C032-0131-48BD-9673-67C6D205E733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850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2DFD77D5-1340-4507-90EE-1F057F794D2C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6203C032-0131-48BD-9673-67C6D205E733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11358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058598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2DFD77D5-1340-4507-90EE-1F057F794D2C}" type="datetimeFigureOut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20.11.2018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410" tIns="45705" rIns="91410" bIns="45705"/>
          <a:lstStyle/>
          <a:p>
            <a:pPr defTabSz="914085" fontAlgn="auto">
              <a:spcBef>
                <a:spcPts val="0"/>
              </a:spcBef>
              <a:spcAft>
                <a:spcPts val="0"/>
              </a:spcAft>
            </a:pPr>
            <a:fld id="{6203C032-0131-48BD-9673-67C6D205E733}" type="slidenum">
              <a:rPr lang="de-DE" sz="1800" smtClean="0">
                <a:solidFill>
                  <a:prstClr val="black"/>
                </a:solidFill>
                <a:latin typeface="Calibri"/>
                <a:ea typeface="+mn-ea"/>
              </a:rPr>
              <a:pPr defTabSz="914085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6795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CF2BB8-E133-4E99-8549-713B99D8ED7E}" type="slidenum">
              <a:rPr lang="de-DE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5328305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5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2"/>
            <a:ext cx="8229600" cy="1089088"/>
          </a:xfrm>
        </p:spPr>
        <p:txBody>
          <a:bodyPr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4148"/>
            <a:ext cx="8229600" cy="36718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75091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6"/>
          <p:cNvSpPr>
            <a:spLocks noGrp="1" noChangeArrowheads="1"/>
          </p:cNvSpPr>
          <p:nvPr>
            <p:ph type="subTitle" idx="1"/>
          </p:nvPr>
        </p:nvSpPr>
        <p:spPr>
          <a:xfrm>
            <a:off x="484632" y="2002610"/>
            <a:ext cx="3886200" cy="840581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Rectangle 57"/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8" y="315468"/>
            <a:ext cx="8318373" cy="1543050"/>
          </a:xfrm>
        </p:spPr>
        <p:txBody>
          <a:bodyPr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16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11EF29-D20C-4113-8D52-81FD5C3103A5}" type="slidenum">
              <a:rPr lang="de-DE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7750129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"/>
            <a:ext cx="8229600" cy="10811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04139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04139"/>
            <a:ext cx="4038600" cy="367187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4628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9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115133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3314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5" indent="0">
              <a:buNone/>
              <a:defRPr sz="2700" b="1"/>
            </a:lvl2pPr>
            <a:lvl3pPr marL="1218749" indent="0">
              <a:buNone/>
              <a:defRPr sz="2400" b="1"/>
            </a:lvl3pPr>
            <a:lvl4pPr marL="1828124" indent="0">
              <a:buNone/>
              <a:defRPr sz="2100" b="1"/>
            </a:lvl4pPr>
            <a:lvl5pPr marL="2437485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8" indent="0">
              <a:buNone/>
              <a:defRPr sz="2100" b="1"/>
            </a:lvl7pPr>
            <a:lvl8pPr marL="4265601" indent="0">
              <a:buNone/>
              <a:defRPr sz="2100" b="1"/>
            </a:lvl8pPr>
            <a:lvl9pPr marL="4874970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06601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5" y="1283314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5" indent="0">
              <a:buNone/>
              <a:defRPr sz="2700" b="1"/>
            </a:lvl2pPr>
            <a:lvl3pPr marL="1218749" indent="0">
              <a:buNone/>
              <a:defRPr sz="2400" b="1"/>
            </a:lvl3pPr>
            <a:lvl4pPr marL="1828124" indent="0">
              <a:buNone/>
              <a:defRPr sz="2100" b="1"/>
            </a:lvl4pPr>
            <a:lvl5pPr marL="2437485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8" indent="0">
              <a:buNone/>
              <a:defRPr sz="2100" b="1"/>
            </a:lvl7pPr>
            <a:lvl8pPr marL="4265601" indent="0">
              <a:buNone/>
              <a:defRPr sz="2100" b="1"/>
            </a:lvl8pPr>
            <a:lvl9pPr marL="4874970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5" y="1806601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2485712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"/>
            <a:ext cx="8229600" cy="112439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904726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314431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5" y="204793"/>
            <a:ext cx="3008313" cy="8715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900"/>
            </a:lvl1pPr>
            <a:lvl2pPr marL="609375" indent="0">
              <a:buNone/>
              <a:defRPr sz="1600"/>
            </a:lvl2pPr>
            <a:lvl3pPr marL="1218749" indent="0">
              <a:buNone/>
              <a:defRPr sz="1300"/>
            </a:lvl3pPr>
            <a:lvl4pPr marL="1828124" indent="0">
              <a:buNone/>
              <a:defRPr sz="1200"/>
            </a:lvl4pPr>
            <a:lvl5pPr marL="2437485" indent="0">
              <a:buNone/>
              <a:defRPr sz="1200"/>
            </a:lvl5pPr>
            <a:lvl6pPr marL="3046860" indent="0">
              <a:buNone/>
              <a:defRPr sz="1200"/>
            </a:lvl6pPr>
            <a:lvl7pPr marL="3656228" indent="0">
              <a:buNone/>
              <a:defRPr sz="1200"/>
            </a:lvl7pPr>
            <a:lvl8pPr marL="4265601" indent="0">
              <a:buNone/>
              <a:defRPr sz="1200"/>
            </a:lvl8pPr>
            <a:lvl9pPr marL="4874970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6859575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75" indent="0">
              <a:buNone/>
              <a:defRPr sz="3700"/>
            </a:lvl2pPr>
            <a:lvl3pPr marL="1218749" indent="0">
              <a:buNone/>
              <a:defRPr sz="3200"/>
            </a:lvl3pPr>
            <a:lvl4pPr marL="1828124" indent="0">
              <a:buNone/>
              <a:defRPr sz="2700"/>
            </a:lvl4pPr>
            <a:lvl5pPr marL="2437485" indent="0">
              <a:buNone/>
              <a:defRPr sz="2700"/>
            </a:lvl5pPr>
            <a:lvl6pPr marL="3046860" indent="0">
              <a:buNone/>
              <a:defRPr sz="2700"/>
            </a:lvl6pPr>
            <a:lvl7pPr marL="3656228" indent="0">
              <a:buNone/>
              <a:defRPr sz="2700"/>
            </a:lvl7pPr>
            <a:lvl8pPr marL="4265601" indent="0">
              <a:buNone/>
              <a:defRPr sz="2700"/>
            </a:lvl8pPr>
            <a:lvl9pPr marL="4874970" indent="0">
              <a:buNone/>
              <a:defRPr sz="27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900"/>
            </a:lvl1pPr>
            <a:lvl2pPr marL="609375" indent="0">
              <a:buNone/>
              <a:defRPr sz="1600"/>
            </a:lvl2pPr>
            <a:lvl3pPr marL="1218749" indent="0">
              <a:buNone/>
              <a:defRPr sz="1300"/>
            </a:lvl3pPr>
            <a:lvl4pPr marL="1828124" indent="0">
              <a:buNone/>
              <a:defRPr sz="1200"/>
            </a:lvl4pPr>
            <a:lvl5pPr marL="2437485" indent="0">
              <a:buNone/>
              <a:defRPr sz="1200"/>
            </a:lvl5pPr>
            <a:lvl6pPr marL="3046860" indent="0">
              <a:buNone/>
              <a:defRPr sz="1200"/>
            </a:lvl6pPr>
            <a:lvl7pPr marL="3656228" indent="0">
              <a:buNone/>
              <a:defRPr sz="1200"/>
            </a:lvl7pPr>
            <a:lvl8pPr marL="4265601" indent="0">
              <a:buNone/>
              <a:defRPr sz="1200"/>
            </a:lvl8pPr>
            <a:lvl9pPr marL="4874970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892B44-DD07-4DC0-90C5-B24885DE16EB}" type="slidenum">
              <a:rPr lang="de-DE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660982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>
            <a:cxnSpLocks noChangeShapeType="1"/>
          </p:cNvCxnSpPr>
          <p:nvPr/>
        </p:nvCxnSpPr>
        <p:spPr bwMode="auto">
          <a:xfrm>
            <a:off x="0" y="11132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811BF3-AC66-44A2-AD87-C8CABEE6521D}" type="slidenum">
              <a:rPr lang="de-DE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8316076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875" tIns="60937" rIns="121875" bIns="60937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1BAC2A-2186-41A3-9E43-E8994CAE9787}" type="slidenum">
              <a:rPr lang="de-DE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DE" sz="18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2723504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69263" y="360762"/>
            <a:ext cx="4635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7424009" y="4832782"/>
            <a:ext cx="64601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1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>
                <a:solidFill>
                  <a:srgbClr val="4F81BD">
                    <a:lumMod val="10000"/>
                  </a:srgbClr>
                </a:solidFill>
              </a:rPr>
              <a:t>© aoporphan.com</a:t>
            </a:r>
            <a:endParaRPr lang="de-AT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6" name="Gerade Verbindung 13"/>
          <p:cNvCxnSpPr/>
          <p:nvPr userDrawn="1"/>
        </p:nvCxnSpPr>
        <p:spPr>
          <a:xfrm>
            <a:off x="611215" y="4786313"/>
            <a:ext cx="7921625" cy="0"/>
          </a:xfrm>
          <a:prstGeom prst="line">
            <a:avLst/>
          </a:prstGeom>
          <a:ln w="3175">
            <a:solidFill>
              <a:srgbClr val="69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Titelmasterformat durch Klicken bearbeiten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608739" y="1221606"/>
            <a:ext cx="7920000" cy="345638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342776" indent="-342776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aseline="0"/>
            </a:lvl1pPr>
            <a:lvl2pPr marL="542737" indent="-276127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baseline="0"/>
            </a:lvl2pPr>
            <a:lvl3pPr marL="710948" indent="-263441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3pPr>
            <a:lvl4pPr marL="990263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4pPr>
            <a:lvl5pPr marL="1161644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5pPr>
            <a:lvl6pPr marL="1342562" indent="-352299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baseline="0"/>
            </a:lvl6pPr>
            <a:lvl7pPr marL="161868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7pPr>
            <a:lvl8pPr marL="1885292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8pPr>
            <a:lvl9pPr marL="2151894" indent="-361824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defRPr sz="1800" baseline="0"/>
            </a:lvl9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  <a:p>
            <a:pPr lvl="3"/>
            <a:r>
              <a:rPr lang="en-US" dirty="0"/>
              <a:t>Vierte Ebene</a:t>
            </a:r>
          </a:p>
          <a:p>
            <a:pPr lvl="4"/>
            <a:r>
              <a:rPr lang="en-US" dirty="0"/>
              <a:t>Fünfte Ebene</a:t>
            </a:r>
            <a:endParaRPr lang="en-US" noProof="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11190" y="4832747"/>
            <a:ext cx="633412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745CEA96-C776-4E12-93F0-D882985B2CC8}" type="datetime3">
              <a:rPr lang="en-US" sz="1800">
                <a:ea typeface="+mn-ea"/>
              </a:rPr>
              <a:pPr>
                <a:defRPr/>
              </a:pPr>
              <a:t>20 November 2018</a:t>
            </a:fld>
            <a:endParaRPr lang="de-AT" sz="1800" dirty="0">
              <a:ea typeface="+mn-ea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8603" y="4832747"/>
            <a:ext cx="1304925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800">
                <a:ea typeface="+mn-ea"/>
              </a:rPr>
              <a:t>Ropeginterferon Development in PV   |  Christoph Klade</a:t>
            </a:r>
            <a:endParaRPr lang="de-AT" sz="1800" dirty="0">
              <a:ea typeface="+mn-ea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6308" y="4832747"/>
            <a:ext cx="115887" cy="103584"/>
          </a:xfrm>
          <a:prstGeom prst="rect">
            <a:avLst/>
          </a:prstGeom>
        </p:spPr>
        <p:txBody>
          <a:bodyPr lIns="91412" tIns="45706" rIns="91412" bIns="45706"/>
          <a:lstStyle>
            <a:lvl1pPr defTabSz="45625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BD4D2F-A6FB-4EAC-8339-A116E20E4F89}" type="slidenum">
              <a:rPr lang="de-AT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de-AT" sz="18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586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theme" Target="../theme/theme13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theme" Target="../theme/theme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374652" y="178594"/>
            <a:ext cx="8440738" cy="8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74650" y="1138260"/>
            <a:ext cx="84582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3199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697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3973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09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794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731" indent="-342731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607" indent="-285617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2459" indent="-228486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599440" indent="-228486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6430" indent="-228486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5pPr>
      <a:lvl6pPr marL="2513403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0394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7376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4357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301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 defTabSz="456254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FF96636-E7FE-483E-8CD2-64433ADE6D56}" type="datetimeFigureOut">
              <a:rPr lang="de-AT">
                <a:ea typeface="+mn-ea"/>
              </a:rPr>
              <a:pPr>
                <a:defRPr/>
              </a:pPr>
              <a:t>20.11.2018</a:t>
            </a:fld>
            <a:endParaRPr lang="de-AT"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 defTabSz="4562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AT"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 defTabSz="456254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C7DF68-B4F7-4520-B6FA-249778CEFEEC}" type="slidenum">
              <a:rPr lang="de-AT">
                <a:ea typeface="+mn-ea"/>
              </a:rPr>
              <a:pPr>
                <a:defRPr/>
              </a:pPr>
              <a:t>‹Nr.›</a:t>
            </a:fld>
            <a:endParaRPr lang="de-AT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857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  <p:sldLayoutId id="214748449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6" indent="-34277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2" indent="-22851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85" indent="-22851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6" algn="l" defTabSz="914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16" algn="l" defTabSz="914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3" indent="-228516" algn="l" defTabSz="914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2" indent="-228516" algn="l" defTabSz="914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-3985"/>
            <a:ext cx="8229600" cy="1117575"/>
          </a:xfrm>
          <a:prstGeom prst="rect">
            <a:avLst/>
          </a:prstGeom>
        </p:spPr>
        <p:txBody>
          <a:bodyPr vert="horz" lIns="68555" tIns="34289" rIns="68555" bIns="34289" rtlCol="0" anchor="ctr">
            <a:normAutofit/>
          </a:bodyPr>
          <a:lstStyle/>
          <a:p>
            <a:pPr lvl="0" defTabSz="685511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894035"/>
            <a:ext cx="9144000" cy="24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89" rIns="68555" bIns="34289" anchor="ctr"/>
          <a:lstStyle/>
          <a:p>
            <a:pPr algn="ctr" defTabSz="342749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  <p:sldLayoutId id="2147484540" r:id="rId15"/>
  </p:sldLayoutIdLst>
  <p:txStyles>
    <p:titleStyle>
      <a:lvl1pPr algn="ctr" defTabSz="913995" rtl="0" eaLnBrk="1" latinLnBrk="0" hangingPunct="1">
        <a:spcBef>
          <a:spcPct val="0"/>
        </a:spcBef>
        <a:buNone/>
        <a:defRPr lang="de-DE" sz="33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740" indent="-342740" algn="l" defTabSz="913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5" indent="-285624" algn="l" defTabSz="913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8" indent="-228492" algn="l" defTabSz="913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492" algn="l" defTabSz="913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1" indent="-228492" algn="l" defTabSz="91399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6" indent="-228492" algn="l" defTabSz="913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492" algn="l" defTabSz="913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1" indent="-228492" algn="l" defTabSz="913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4" indent="-228492" algn="l" defTabSz="913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5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9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4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4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-3986"/>
            <a:ext cx="9144000" cy="84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973099"/>
            <a:ext cx="9144000" cy="1704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0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lang="de-DE" sz="36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-3572"/>
            <a:ext cx="8229600" cy="11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75" tIns="60937" rIns="121875" bIns="60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4893492"/>
            <a:ext cx="9144000" cy="2500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45703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09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597" r:id="rId12"/>
    <p:sldLayoutId id="2147484598" r:id="rId13"/>
    <p:sldLayoutId id="2147484599" r:id="rId14"/>
    <p:sldLayoutId id="2147484600" r:id="rId15"/>
    <p:sldLayoutId id="2147484601" r:id="rId16"/>
    <p:sldLayoutId id="2147484602" r:id="rId17"/>
    <p:sldLayoutId id="2147484603" r:id="rId18"/>
    <p:sldLayoutId id="2147484604" r:id="rId19"/>
    <p:sldLayoutId id="2147484605" r:id="rId20"/>
    <p:sldLayoutId id="2147484606" r:id="rId21"/>
    <p:sldLayoutId id="2147484607" r:id="rId22"/>
    <p:sldLayoutId id="2147484608" r:id="rId23"/>
    <p:sldLayoutId id="2147484609" r:id="rId24"/>
    <p:sldLayoutId id="2147484610" r:id="rId25"/>
    <p:sldLayoutId id="2147484611" r:id="rId26"/>
    <p:sldLayoutId id="2147484612" r:id="rId27"/>
    <p:sldLayoutId id="2147484613" r:id="rId28"/>
  </p:sldLayoutIdLst>
  <p:hf hdr="0" ftr="0" dt="0"/>
  <p:txStyles>
    <p:titleStyle>
      <a:lvl1pPr algn="ctr" defTabSz="1217192" rtl="0" fontAlgn="base">
        <a:spcBef>
          <a:spcPct val="0"/>
        </a:spcBef>
        <a:spcAft>
          <a:spcPct val="0"/>
        </a:spcAft>
        <a:defRPr lang="de-DE" sz="44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  <a:lvl2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2pPr>
      <a:lvl3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3pPr>
      <a:lvl4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4pPr>
      <a:lvl5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5pPr>
      <a:lvl6pPr marL="457034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6pPr>
      <a:lvl7pPr marL="914085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7pPr>
      <a:lvl8pPr marL="1371124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8pPr>
      <a:lvl9pPr marL="1828169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9pPr>
    </p:titleStyle>
    <p:bodyStyle>
      <a:lvl1pPr marL="455447" indent="-455447" algn="l" defTabSz="1217192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676" indent="-379286" algn="l" defTabSz="1217192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881" indent="-303109" algn="l" defTabSz="1217192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71" indent="-303109" algn="l" defTabSz="1217192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49" indent="-303109" algn="l" defTabSz="1217192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15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4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5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49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4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85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8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1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0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-3986"/>
            <a:ext cx="9144000" cy="84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973098"/>
            <a:ext cx="9144000" cy="1704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7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9" r:id="rId13"/>
    <p:sldLayoutId id="2147484660" r:id="rId14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lang="de-DE" sz="36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-3985"/>
            <a:ext cx="8229600" cy="11175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defTabSz="68580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894037"/>
            <a:ext cx="9144000" cy="24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7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ctr" defTabSz="914378" rtl="0" eaLnBrk="1" latinLnBrk="0" hangingPunct="1">
        <a:spcBef>
          <a:spcPct val="0"/>
        </a:spcBef>
        <a:buNone/>
        <a:defRPr lang="de-DE" sz="33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-3985"/>
            <a:ext cx="8229600" cy="1117575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 defTabSz="685783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894038"/>
            <a:ext cx="9144000" cy="24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95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ctr" defTabSz="914355" rtl="0" eaLnBrk="1" latinLnBrk="0" hangingPunct="1">
        <a:spcBef>
          <a:spcPct val="0"/>
        </a:spcBef>
        <a:buNone/>
        <a:defRPr lang="de-DE" sz="33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6F22B01D-E196-4F96-88B2-9A7C39B46522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11/20/2018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61E20F4A-484B-40A2-89A5-F03DF8436FB8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457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47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500123"/>
            <a:ext cx="8464550" cy="82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827" y="1371600"/>
            <a:ext cx="84550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284165" y="52420"/>
            <a:ext cx="7164387" cy="323127"/>
          </a:xfrm>
          <a:prstGeom prst="rect">
            <a:avLst/>
          </a:prstGeom>
          <a:noFill/>
          <a:ln>
            <a:noFill/>
          </a:ln>
          <a:extLst/>
        </p:spPr>
        <p:txBody>
          <a:bodyPr lIns="91402" tIns="45701" rIns="91402" bIns="4570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973" eaLnBrk="1" hangingPunct="1">
              <a:buFont typeface="Arial" charset="0"/>
              <a:buNone/>
              <a:defRPr/>
            </a:pPr>
            <a:r>
              <a:rPr lang="en-US" altLang="en-US" sz="1500" b="0" dirty="0" smtClean="0">
                <a:solidFill>
                  <a:srgbClr val="FFFFFF"/>
                </a:solidFill>
                <a:ea typeface="+mn-ea"/>
              </a:rPr>
              <a:t>PERSIST-1: Pacritinib vs Best Available Therapy in Myelofibrosis</a:t>
            </a:r>
          </a:p>
        </p:txBody>
      </p:sp>
    </p:spTree>
    <p:extLst>
      <p:ext uri="{BB962C8B-B14F-4D97-AF65-F5344CB8AC3E}">
        <p14:creationId xmlns:p14="http://schemas.microsoft.com/office/powerpoint/2010/main" val="3242372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697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3973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09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794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731" indent="-342731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Wingdings" pitchFamily="2" charset="2"/>
        <a:buChar char="§"/>
        <a:defRPr sz="2400">
          <a:solidFill>
            <a:srgbClr val="FEFDDE"/>
          </a:solidFill>
          <a:latin typeface="+mn-lt"/>
          <a:ea typeface="+mn-ea"/>
          <a:cs typeface="+mn-cs"/>
        </a:defRPr>
      </a:lvl1pPr>
      <a:lvl2pPr marL="742607" indent="-285617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2pPr>
      <a:lvl3pPr marL="1142459" indent="-228486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3pPr>
      <a:lvl4pPr marL="1599440" indent="-228486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4pPr>
      <a:lvl5pPr marL="2056430" indent="-228486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 sz="1600">
          <a:solidFill>
            <a:srgbClr val="FEFDDE"/>
          </a:solidFill>
          <a:latin typeface="+mn-lt"/>
        </a:defRPr>
      </a:lvl5pPr>
      <a:lvl6pPr marL="2513403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0394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7376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4357" indent="-228486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-3985"/>
            <a:ext cx="8229600" cy="1117575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pPr lvl="0" defTabSz="685477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894046"/>
            <a:ext cx="9144000" cy="24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2" tIns="34289" rIns="68552" bIns="34289" anchor="ctr"/>
          <a:lstStyle/>
          <a:p>
            <a:pPr algn="ctr" defTabSz="342731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2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199" r:id="rId12"/>
  </p:sldLayoutIdLst>
  <p:txStyles>
    <p:titleStyle>
      <a:lvl1pPr algn="ctr" defTabSz="913950" rtl="0" eaLnBrk="1" latinLnBrk="0" hangingPunct="1">
        <a:spcBef>
          <a:spcPct val="0"/>
        </a:spcBef>
        <a:buNone/>
        <a:defRPr lang="de-DE" sz="33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722" indent="-342722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9" indent="-285610" algn="l" defTabSz="913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1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9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3588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/>
          <a:p>
            <a:pPr lvl="0" defTabSz="68546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6" tIns="45698" rIns="91396" bIns="45698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894047"/>
            <a:ext cx="9144000" cy="24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0" tIns="34289" rIns="68550" bIns="34289" anchor="ctr"/>
          <a:lstStyle/>
          <a:p>
            <a:pPr algn="ctr" defTabSz="342722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0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defTabSz="913905" rtl="0" eaLnBrk="1" latinLnBrk="0" hangingPunct="1">
        <a:spcBef>
          <a:spcPct val="0"/>
        </a:spcBef>
        <a:buNone/>
        <a:defRPr lang="de-DE" sz="33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704" indent="-342704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3" indent="-285596" algn="l" defTabSz="9139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4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77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14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19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66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8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5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9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6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84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88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49" tIns="34289" rIns="68549" bIns="34289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49" tIns="34289" rIns="68549" bIns="34289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4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</p:sldLayoutIdLst>
  <p:txStyles>
    <p:titleStyle>
      <a:lvl1pPr algn="ctr" defTabSz="68544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48" indent="-257048" algn="l" defTabSz="6854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19" indent="-214208" algn="l" defTabSz="6854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08" indent="-171366" algn="l" defTabSz="6854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20" indent="-171366" algn="l" defTabSz="68544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33" indent="-171366" algn="l" defTabSz="68544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63" indent="-171366" algn="l" defTabSz="6854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85" indent="-171366" algn="l" defTabSz="6854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06" indent="-171366" algn="l" defTabSz="6854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37" indent="-171366" algn="l" defTabSz="6854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4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5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86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17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28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4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5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20.11.2018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7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</p:sldLayoutIdLst>
  <p:txStyles>
    <p:titleStyle>
      <a:lvl1pPr algn="ctr" defTabSz="68542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42" indent="-257042" algn="l" defTabSz="685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05" indent="-214203" algn="l" defTabSz="6854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-3572"/>
            <a:ext cx="8229600" cy="1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5360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3" tIns="60931" rIns="121863" bIns="60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893508"/>
            <a:ext cx="9144000" cy="250031"/>
          </a:xfrm>
          <a:prstGeom prst="rect">
            <a:avLst/>
          </a:prstGeom>
          <a:solidFill>
            <a:srgbClr val="31859C"/>
          </a:solidFill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04" tIns="45702" rIns="91404" bIns="45702" anchor="ctr"/>
          <a:lstStyle/>
          <a:p>
            <a:pPr algn="ctr" defTabSz="456986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78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1217072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003366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ctr" defTabSz="1217072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217072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217072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217072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5pPr>
      <a:lvl6pPr marL="456986" algn="ctr" defTabSz="121707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6pPr>
      <a:lvl7pPr marL="913995" algn="ctr" defTabSz="121707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7pPr>
      <a:lvl8pPr marL="1370988" algn="ctr" defTabSz="121707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8pPr>
      <a:lvl9pPr marL="1827989" algn="ctr" defTabSz="121707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5399" indent="-455399" algn="l" defTabSz="121707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8580" indent="-379250" algn="l" defTabSz="121707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1729" indent="-303079" algn="l" defTabSz="121707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1059" indent="-303079" algn="l" defTabSz="121707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373" indent="-303079" algn="l" defTabSz="121707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1204" indent="-304657" algn="l" defTabSz="12186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519" indent="-304657" algn="l" defTabSz="12186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834" indent="-304657" algn="l" defTabSz="12186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148" indent="-304657" algn="l" defTabSz="12186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5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9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44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41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6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862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5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4" algn="l" defTabSz="12186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-3985"/>
            <a:ext cx="8229600" cy="1117575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pPr lvl="0" defTabSz="685562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4894040"/>
            <a:ext cx="9144000" cy="24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9" tIns="34289" rIns="68559" bIns="34289" anchor="ctr"/>
          <a:lstStyle/>
          <a:p>
            <a:pPr algn="ctr" defTabSz="342776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defTabSz="914063" rtl="0" eaLnBrk="1" latinLnBrk="0" hangingPunct="1">
        <a:spcBef>
          <a:spcPct val="0"/>
        </a:spcBef>
        <a:buNone/>
        <a:defRPr lang="de-DE" sz="33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-3572"/>
            <a:ext cx="8229600" cy="11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75" tIns="60937" rIns="121875" bIns="60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4893492"/>
            <a:ext cx="9144000" cy="2500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45703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  <p:sldLayoutId id="2147484468" r:id="rId13"/>
    <p:sldLayoutId id="2147484469" r:id="rId14"/>
    <p:sldLayoutId id="2147484470" r:id="rId15"/>
    <p:sldLayoutId id="2147484471" r:id="rId16"/>
    <p:sldLayoutId id="2147484472" r:id="rId17"/>
    <p:sldLayoutId id="2147484473" r:id="rId18"/>
    <p:sldLayoutId id="2147484474" r:id="rId19"/>
    <p:sldLayoutId id="2147484475" r:id="rId20"/>
    <p:sldLayoutId id="2147484476" r:id="rId21"/>
    <p:sldLayoutId id="2147484477" r:id="rId22"/>
    <p:sldLayoutId id="2147484478" r:id="rId23"/>
    <p:sldLayoutId id="2147484479" r:id="rId24"/>
    <p:sldLayoutId id="2147484480" r:id="rId25"/>
    <p:sldLayoutId id="2147484481" r:id="rId26"/>
    <p:sldLayoutId id="2147484482" r:id="rId27"/>
    <p:sldLayoutId id="2147484483" r:id="rId28"/>
  </p:sldLayoutIdLst>
  <p:hf hdr="0" ftr="0" dt="0"/>
  <p:txStyles>
    <p:titleStyle>
      <a:lvl1pPr algn="ctr" defTabSz="1217192" rtl="0" fontAlgn="base">
        <a:spcBef>
          <a:spcPct val="0"/>
        </a:spcBef>
        <a:spcAft>
          <a:spcPct val="0"/>
        </a:spcAft>
        <a:defRPr lang="de-DE" sz="44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  <a:lvl2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2pPr>
      <a:lvl3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3pPr>
      <a:lvl4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4pPr>
      <a:lvl5pPr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5pPr>
      <a:lvl6pPr marL="457034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6pPr>
      <a:lvl7pPr marL="914085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7pPr>
      <a:lvl8pPr marL="1371124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8pPr>
      <a:lvl9pPr marL="1828169" algn="ctr" defTabSz="1217192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9pPr>
    </p:titleStyle>
    <p:bodyStyle>
      <a:lvl1pPr marL="455447" indent="-455447" algn="l" defTabSz="1217192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676" indent="-379286" algn="l" defTabSz="1217192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881" indent="-303109" algn="l" defTabSz="1217192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71" indent="-303109" algn="l" defTabSz="1217192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49" indent="-303109" algn="l" defTabSz="1217192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15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4" indent="-304687" algn="l" defTabSz="1218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5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49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4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85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8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1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0" algn="l" defTabSz="12187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LEXIA.OPJ!Graph4" TargetMode="External"/><Relationship Id="rId2" Type="http://schemas.openxmlformats.org/officeDocument/2006/relationships/slideLayout" Target="../slideLayouts/slideLayout1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70599" y="1300240"/>
            <a:ext cx="8802806" cy="16106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Das </a:t>
            </a:r>
            <a:r>
              <a:rPr lang="en-US" sz="3600" dirty="0" err="1" smtClean="0"/>
              <a:t>Myelom</a:t>
            </a:r>
            <a:r>
              <a:rPr lang="en-US" sz="3600" dirty="0" smtClean="0"/>
              <a:t> </a:t>
            </a:r>
            <a:r>
              <a:rPr lang="en-US" sz="3600" dirty="0" err="1" smtClean="0"/>
              <a:t>im</a:t>
            </a:r>
            <a:r>
              <a:rPr lang="en-US" sz="3600" dirty="0" smtClean="0"/>
              <a:t> </a:t>
            </a:r>
            <a:r>
              <a:rPr lang="en-US" sz="3600" dirty="0" err="1" smtClean="0"/>
              <a:t>Wandel</a:t>
            </a:r>
            <a:r>
              <a:rPr lang="en-US" sz="3600" dirty="0" smtClean="0"/>
              <a:t> der </a:t>
            </a:r>
            <a:r>
              <a:rPr lang="en-US" sz="3600" dirty="0" err="1" smtClean="0"/>
              <a:t>Zeit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433015" y="3014768"/>
            <a:ext cx="6400800" cy="1391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400" b="1" i="1" dirty="0">
                <a:solidFill>
                  <a:srgbClr val="002060"/>
                </a:solidFill>
              </a:rPr>
              <a:t>Heinz Gisslinger</a:t>
            </a:r>
          </a:p>
          <a:p>
            <a:pPr>
              <a:defRPr/>
            </a:pPr>
            <a:r>
              <a:rPr lang="de-DE" sz="2400" b="1" i="1" dirty="0" smtClean="0">
                <a:solidFill>
                  <a:srgbClr val="002060"/>
                </a:solidFill>
              </a:rPr>
              <a:t>Medizinische Universität Wien</a:t>
            </a:r>
          </a:p>
          <a:p>
            <a:pPr>
              <a:defRPr/>
            </a:pPr>
            <a:r>
              <a:rPr lang="de-DE" sz="2400" b="1" i="1" dirty="0" smtClean="0">
                <a:solidFill>
                  <a:srgbClr val="002060"/>
                </a:solidFill>
              </a:rPr>
              <a:t>Abteilung für Hämatologie und </a:t>
            </a:r>
            <a:r>
              <a:rPr lang="de-DE" sz="2400" b="1" i="1" dirty="0" err="1" smtClean="0">
                <a:solidFill>
                  <a:srgbClr val="002060"/>
                </a:solidFill>
              </a:rPr>
              <a:t>Hämostaseologie</a:t>
            </a:r>
            <a:endParaRPr lang="de-AT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5829" r="24408"/>
          <a:stretch/>
        </p:blipFill>
        <p:spPr bwMode="auto">
          <a:xfrm>
            <a:off x="257919" y="205870"/>
            <a:ext cx="857698" cy="83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953064" y="525731"/>
            <a:ext cx="2852756" cy="461626"/>
          </a:xfrm>
          <a:prstGeom prst="rect">
            <a:avLst/>
          </a:prstGeom>
        </p:spPr>
        <p:txBody>
          <a:bodyPr wrap="none" lIns="91402" tIns="45701" rIns="91402" bIns="45701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sz="1600" b="1" i="1" dirty="0" smtClean="0">
                <a:solidFill>
                  <a:srgbClr val="002060"/>
                </a:solidFill>
                <a:latin typeface="+mn-lt"/>
              </a:rPr>
              <a:t>Medizinische Universität Wien</a:t>
            </a:r>
            <a:endParaRPr lang="de-DE" sz="1600" b="1" dirty="0">
              <a:latin typeface="+mn-lt"/>
            </a:endParaRPr>
          </a:p>
        </p:txBody>
      </p:sp>
      <p:cxnSp>
        <p:nvCxnSpPr>
          <p:cNvPr id="7" name="Gerade Verbindung 7"/>
          <p:cNvCxnSpPr>
            <a:cxnSpLocks noChangeShapeType="1"/>
          </p:cNvCxnSpPr>
          <p:nvPr/>
        </p:nvCxnSpPr>
        <p:spPr bwMode="auto">
          <a:xfrm>
            <a:off x="0" y="1134904"/>
            <a:ext cx="91440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517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Viscosity</a:t>
            </a:r>
            <a:r>
              <a:rPr lang="de-DE" altLang="de-DE" sz="1800" dirty="0" smtClean="0"/>
              <a:t>-protein </a:t>
            </a:r>
            <a:r>
              <a:rPr lang="de-DE" altLang="de-DE" sz="1800" dirty="0" err="1" smtClean="0"/>
              <a:t>correlation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curves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for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patient</a:t>
            </a:r>
            <a:r>
              <a:rPr lang="de-DE" altLang="de-DE" sz="1800" dirty="0" smtClean="0"/>
              <a:t> 3 </a:t>
            </a:r>
            <a:r>
              <a:rPr lang="de-DE" altLang="de-DE" sz="1800" dirty="0" err="1" smtClean="0"/>
              <a:t>with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IgA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myeloma</a:t>
            </a:r>
            <a:r>
              <a:rPr lang="de-DE" altLang="de-DE" sz="1800" dirty="0" smtClean="0"/>
              <a:t>. </a:t>
            </a:r>
            <a:r>
              <a:rPr lang="de-DE" altLang="de-DE" sz="1800" dirty="0" err="1" smtClean="0"/>
              <a:t>Symptomatic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recovery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occurred</a:t>
            </a:r>
            <a:r>
              <a:rPr lang="de-DE" altLang="de-DE" sz="1800" dirty="0" smtClean="0"/>
              <a:t> at an </a:t>
            </a:r>
            <a:r>
              <a:rPr lang="de-DE" altLang="de-DE" sz="1800" dirty="0" err="1" smtClean="0"/>
              <a:t>observed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viscosity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6.0 Ostwald Units (total </a:t>
            </a:r>
            <a:r>
              <a:rPr lang="de-DE" altLang="de-DE" sz="1800" dirty="0" err="1" smtClean="0"/>
              <a:t>protein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12.0 g/dl)</a:t>
            </a:r>
            <a:endParaRPr lang="de-DE" altLang="de-DE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25024" y="4909136"/>
            <a:ext cx="1284462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/>
          <a:p>
            <a:r>
              <a:rPr lang="de-DE" altLang="de-DE" sz="1200" b="1" i="1" dirty="0" smtClean="0">
                <a:solidFill>
                  <a:srgbClr val="FFFFCC"/>
                </a:solidFill>
                <a:latin typeface="Calibri"/>
              </a:rPr>
              <a:t>Beck et al, 1982</a:t>
            </a:r>
            <a:endParaRPr lang="de-DE" altLang="de-DE" sz="12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45" y="1052423"/>
            <a:ext cx="3985404" cy="3715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60385"/>
            <a:ext cx="7772400" cy="741872"/>
          </a:xfrm>
        </p:spPr>
        <p:txBody>
          <a:bodyPr/>
          <a:lstStyle/>
          <a:p>
            <a:r>
              <a:rPr lang="de-DE" altLang="de-DE" sz="3200" dirty="0"/>
              <a:t>Prognose </a:t>
            </a:r>
            <a:r>
              <a:rPr lang="de-DE" altLang="de-DE" sz="3800" dirty="0"/>
              <a:t/>
            </a:r>
            <a:br>
              <a:rPr lang="de-DE" altLang="de-DE" sz="3800" dirty="0"/>
            </a:br>
            <a:r>
              <a:rPr lang="de-DE" altLang="de-DE" sz="2000" i="1" dirty="0"/>
              <a:t>unter </a:t>
            </a:r>
            <a:r>
              <a:rPr lang="de-DE" altLang="de-DE" sz="2000" i="1" dirty="0" err="1"/>
              <a:t>konv</a:t>
            </a:r>
            <a:r>
              <a:rPr lang="de-DE" altLang="de-DE" sz="2000" i="1" dirty="0"/>
              <a:t>. Chemotherapie</a:t>
            </a:r>
            <a:endParaRPr lang="de-DE" altLang="de-DE" sz="2000" b="0" dirty="0">
              <a:solidFill>
                <a:srgbClr val="66FF33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3" y="1579708"/>
            <a:ext cx="7577667" cy="2733494"/>
          </a:xfrm>
        </p:spPr>
        <p:txBody>
          <a:bodyPr/>
          <a:lstStyle/>
          <a:p>
            <a:pPr marL="714317" indent="-555581">
              <a:buNone/>
              <a:tabLst>
                <a:tab pos="4127170" algn="l"/>
              </a:tabLst>
            </a:pPr>
            <a:r>
              <a:rPr lang="de-DE" altLang="de-DE" sz="2700" b="1" dirty="0">
                <a:solidFill>
                  <a:srgbClr val="FFFF00"/>
                </a:solidFill>
              </a:rPr>
              <a:t> 	</a:t>
            </a:r>
            <a:r>
              <a:rPr lang="de-DE" altLang="de-DE" sz="2700" b="1" dirty="0" err="1">
                <a:solidFill>
                  <a:srgbClr val="002060"/>
                </a:solidFill>
              </a:rPr>
              <a:t>Mittl</a:t>
            </a:r>
            <a:r>
              <a:rPr lang="de-DE" altLang="de-DE" sz="2700" b="1" dirty="0">
                <a:solidFill>
                  <a:srgbClr val="002060"/>
                </a:solidFill>
              </a:rPr>
              <a:t>. Überlebenszeit:</a:t>
            </a:r>
            <a:r>
              <a:rPr lang="de-DE" altLang="de-DE" sz="2700" dirty="0">
                <a:solidFill>
                  <a:srgbClr val="002060"/>
                </a:solidFill>
              </a:rPr>
              <a:t>     3 Jahre	</a:t>
            </a:r>
          </a:p>
          <a:p>
            <a:pPr marL="714317" indent="-555581">
              <a:lnSpc>
                <a:spcPct val="55000"/>
              </a:lnSpc>
              <a:buNone/>
              <a:tabLst>
                <a:tab pos="4127170" algn="l"/>
              </a:tabLst>
            </a:pPr>
            <a:r>
              <a:rPr lang="de-DE" altLang="de-DE" sz="2700" dirty="0" smtClean="0">
                <a:solidFill>
                  <a:srgbClr val="002060"/>
                </a:solidFill>
              </a:rPr>
              <a:t>	             </a:t>
            </a:r>
            <a:r>
              <a:rPr lang="de-DE" altLang="de-DE" sz="2700" dirty="0">
                <a:solidFill>
                  <a:srgbClr val="002060"/>
                </a:solidFill>
              </a:rPr>
              <a:t>25% überleben     5 Jahre  	</a:t>
            </a:r>
          </a:p>
          <a:p>
            <a:pPr marL="714317" indent="-555581">
              <a:lnSpc>
                <a:spcPct val="55000"/>
              </a:lnSpc>
              <a:buNone/>
              <a:tabLst>
                <a:tab pos="4127170" algn="l"/>
              </a:tabLst>
            </a:pPr>
            <a:r>
              <a:rPr lang="de-DE" altLang="de-DE" sz="2700" dirty="0">
                <a:solidFill>
                  <a:srgbClr val="002060"/>
                </a:solidFill>
              </a:rPr>
              <a:t>       </a:t>
            </a:r>
            <a:r>
              <a:rPr lang="de-DE" altLang="de-DE" sz="2700" dirty="0" smtClean="0">
                <a:solidFill>
                  <a:srgbClr val="002060"/>
                </a:solidFill>
              </a:rPr>
              <a:t>	               5</a:t>
            </a:r>
            <a:r>
              <a:rPr lang="de-DE" altLang="de-DE" sz="2700" dirty="0">
                <a:solidFill>
                  <a:srgbClr val="002060"/>
                </a:solidFill>
              </a:rPr>
              <a:t>% überleben   10 Jahre</a:t>
            </a:r>
          </a:p>
          <a:p>
            <a:pPr marL="714317" indent="-555581">
              <a:spcBef>
                <a:spcPct val="60000"/>
              </a:spcBef>
              <a:buNone/>
              <a:tabLst>
                <a:tab pos="4127170" algn="l"/>
              </a:tabLst>
            </a:pPr>
            <a:r>
              <a:rPr lang="de-DE" altLang="de-DE" sz="2700" b="1" dirty="0">
                <a:solidFill>
                  <a:srgbClr val="002060"/>
                </a:solidFill>
              </a:rPr>
              <a:t>	</a:t>
            </a:r>
            <a:r>
              <a:rPr lang="de-DE" altLang="de-DE" sz="2700" b="1" dirty="0" err="1">
                <a:solidFill>
                  <a:srgbClr val="002060"/>
                </a:solidFill>
              </a:rPr>
              <a:t>Mittl</a:t>
            </a:r>
            <a:r>
              <a:rPr lang="de-DE" altLang="de-DE" sz="2700" b="1" dirty="0">
                <a:solidFill>
                  <a:srgbClr val="002060"/>
                </a:solidFill>
              </a:rPr>
              <a:t>. Überlebenszeit (nach Stadien):		</a:t>
            </a:r>
            <a:r>
              <a:rPr lang="de-DE" altLang="de-DE" sz="2700" dirty="0">
                <a:solidFill>
                  <a:srgbClr val="002060"/>
                </a:solidFill>
              </a:rPr>
              <a:t>               Stadium IA           5 Jahre                                                                                Stadium IIIB        14.7 Monate	</a:t>
            </a:r>
            <a:endParaRPr lang="de-DE" alt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49602"/>
            <a:ext cx="7772400" cy="744028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sz="3200" dirty="0"/>
              <a:t>Prognoseparameter</a:t>
            </a:r>
            <a:endParaRPr lang="de-DE" altLang="de-DE" sz="3200" b="0" dirty="0">
              <a:solidFill>
                <a:srgbClr val="66FF33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7982"/>
            <a:ext cx="8737600" cy="35433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40000"/>
              </a:spcBef>
              <a:spcAft>
                <a:spcPts val="2400"/>
              </a:spcAft>
              <a:buNone/>
              <a:tabLst>
                <a:tab pos="3650958" algn="l"/>
              </a:tabLst>
            </a:pPr>
            <a:r>
              <a:rPr lang="de-DE" altLang="de-DE" sz="2500" dirty="0"/>
              <a:t>	</a:t>
            </a:r>
            <a:r>
              <a:rPr lang="de-DE" altLang="de-DE" sz="2700" b="1" dirty="0">
                <a:solidFill>
                  <a:srgbClr val="002060"/>
                </a:solidFill>
              </a:rPr>
              <a:t>Tumormasse</a:t>
            </a:r>
            <a:r>
              <a:rPr lang="de-DE" altLang="de-DE" sz="2500" dirty="0">
                <a:solidFill>
                  <a:srgbClr val="002060"/>
                </a:solidFill>
              </a:rPr>
              <a:t>	</a:t>
            </a:r>
            <a:r>
              <a:rPr lang="de-DE" altLang="de-DE" sz="2700" b="1" dirty="0">
                <a:solidFill>
                  <a:srgbClr val="002060"/>
                </a:solidFill>
              </a:rPr>
              <a:t>Kinetik d. Zellwachstums</a:t>
            </a:r>
            <a:r>
              <a:rPr lang="de-DE" altLang="de-DE" sz="2500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10000"/>
              </a:spcBef>
              <a:buNone/>
              <a:tabLst>
                <a:tab pos="3650958" algn="l"/>
              </a:tabLst>
            </a:pPr>
            <a:r>
              <a:rPr lang="de-DE" altLang="de-DE" sz="2500" dirty="0">
                <a:solidFill>
                  <a:srgbClr val="002060"/>
                </a:solidFill>
              </a:rPr>
              <a:t>    </a:t>
            </a:r>
            <a:r>
              <a:rPr lang="de-DE" altLang="de-DE" sz="2500" dirty="0" smtClean="0">
                <a:solidFill>
                  <a:srgbClr val="002060"/>
                </a:solidFill>
              </a:rPr>
              <a:t>	</a:t>
            </a:r>
            <a:r>
              <a:rPr lang="de-DE" altLang="de-DE" sz="2500" b="1" dirty="0" smtClean="0">
                <a:solidFill>
                  <a:srgbClr val="002060"/>
                </a:solidFill>
              </a:rPr>
              <a:t>ß</a:t>
            </a:r>
            <a:r>
              <a:rPr lang="de-DE" altLang="de-DE" sz="2500" b="1" baseline="-25000" dirty="0" smtClean="0">
                <a:solidFill>
                  <a:srgbClr val="002060"/>
                </a:solidFill>
              </a:rPr>
              <a:t>2</a:t>
            </a:r>
            <a:r>
              <a:rPr lang="de-DE" altLang="de-DE" sz="2500" b="1" dirty="0" smtClean="0">
                <a:solidFill>
                  <a:srgbClr val="002060"/>
                </a:solidFill>
              </a:rPr>
              <a:t>-Mikroglobulin</a:t>
            </a:r>
            <a:r>
              <a:rPr lang="de-DE" altLang="de-DE" sz="2500" dirty="0">
                <a:solidFill>
                  <a:srgbClr val="002060"/>
                </a:solidFill>
              </a:rPr>
              <a:t>	</a:t>
            </a:r>
            <a:r>
              <a:rPr lang="de-DE" altLang="de-DE" sz="2500" b="1" dirty="0" err="1">
                <a:solidFill>
                  <a:srgbClr val="002060"/>
                </a:solidFill>
              </a:rPr>
              <a:t>Labeling</a:t>
            </a:r>
            <a:r>
              <a:rPr lang="de-DE" altLang="de-DE" sz="2500" b="1" dirty="0">
                <a:solidFill>
                  <a:srgbClr val="002060"/>
                </a:solidFill>
              </a:rPr>
              <a:t> Index d. Plasmazellen</a:t>
            </a:r>
            <a:r>
              <a:rPr lang="de-DE" altLang="de-DE" sz="2500" dirty="0">
                <a:solidFill>
                  <a:srgbClr val="002060"/>
                </a:solidFill>
              </a:rPr>
              <a:t> M-Gradient	</a:t>
            </a:r>
            <a:r>
              <a:rPr lang="de-DE" altLang="de-DE" sz="2500" dirty="0" smtClean="0">
                <a:solidFill>
                  <a:srgbClr val="002060"/>
                </a:solidFill>
              </a:rPr>
              <a:t>CRP</a:t>
            </a:r>
          </a:p>
          <a:p>
            <a:pPr>
              <a:spcBef>
                <a:spcPct val="10000"/>
              </a:spcBef>
              <a:buNone/>
              <a:tabLst>
                <a:tab pos="3650958" algn="l"/>
              </a:tabLst>
            </a:pPr>
            <a:r>
              <a:rPr lang="de-DE" altLang="de-DE" sz="2500" dirty="0">
                <a:solidFill>
                  <a:srgbClr val="002060"/>
                </a:solidFill>
              </a:rPr>
              <a:t> </a:t>
            </a:r>
            <a:r>
              <a:rPr lang="de-DE" altLang="de-DE" sz="2500" dirty="0" smtClean="0">
                <a:solidFill>
                  <a:srgbClr val="002060"/>
                </a:solidFill>
              </a:rPr>
              <a:t>      % </a:t>
            </a:r>
            <a:r>
              <a:rPr lang="de-DE" altLang="de-DE" sz="2500" dirty="0">
                <a:solidFill>
                  <a:srgbClr val="002060"/>
                </a:solidFill>
              </a:rPr>
              <a:t>d. KM-Infiltration	IL-6				</a:t>
            </a:r>
            <a:r>
              <a:rPr lang="de-DE" altLang="de-DE" sz="2500" dirty="0" err="1">
                <a:solidFill>
                  <a:srgbClr val="002060"/>
                </a:solidFill>
              </a:rPr>
              <a:t>Osteolytische</a:t>
            </a:r>
            <a:r>
              <a:rPr lang="de-DE" altLang="de-DE" sz="2500" dirty="0">
                <a:solidFill>
                  <a:srgbClr val="002060"/>
                </a:solidFill>
              </a:rPr>
              <a:t> Läsionen	</a:t>
            </a:r>
            <a:r>
              <a:rPr lang="de-DE" altLang="de-DE" sz="2500" b="1" dirty="0">
                <a:solidFill>
                  <a:srgbClr val="002060"/>
                </a:solidFill>
              </a:rPr>
              <a:t>Zytogenetik</a:t>
            </a:r>
            <a:r>
              <a:rPr lang="de-DE" altLang="de-DE" sz="2500" dirty="0">
                <a:solidFill>
                  <a:srgbClr val="002060"/>
                </a:solidFill>
              </a:rPr>
              <a:t>			Hämoglobin				Serumkalzium			</a:t>
            </a:r>
            <a:r>
              <a:rPr lang="de-DE" altLang="de-DE" sz="2500" dirty="0" smtClean="0">
                <a:solidFill>
                  <a:srgbClr val="002060"/>
                </a:solidFill>
              </a:rPr>
              <a:t>Albumin</a:t>
            </a:r>
          </a:p>
          <a:p>
            <a:pPr>
              <a:spcBef>
                <a:spcPct val="10000"/>
              </a:spcBef>
              <a:buNone/>
              <a:tabLst>
                <a:tab pos="3650958" algn="l"/>
              </a:tabLst>
            </a:pPr>
            <a:r>
              <a:rPr lang="de-DE" altLang="de-DE" sz="2500" dirty="0">
                <a:solidFill>
                  <a:srgbClr val="002060"/>
                </a:solidFill>
              </a:rPr>
              <a:t>	</a:t>
            </a:r>
            <a:r>
              <a:rPr lang="de-DE" altLang="de-DE" sz="2500" dirty="0" smtClean="0">
                <a:solidFill>
                  <a:srgbClr val="002060"/>
                </a:solidFill>
              </a:rPr>
              <a:t>	</a:t>
            </a:r>
            <a:r>
              <a:rPr lang="de-DE" altLang="de-DE" sz="2500" dirty="0" err="1" smtClean="0">
                <a:solidFill>
                  <a:srgbClr val="002060"/>
                </a:solidFill>
              </a:rPr>
              <a:t>Thymidinkinase</a:t>
            </a:r>
            <a:endParaRPr lang="de-DE" altLang="de-DE" sz="2500" dirty="0" smtClean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buNone/>
              <a:tabLst>
                <a:tab pos="3650958" algn="l"/>
              </a:tabLst>
            </a:pPr>
            <a:r>
              <a:rPr lang="de-DE" altLang="de-DE" sz="2500" dirty="0">
                <a:solidFill>
                  <a:srgbClr val="002060"/>
                </a:solidFill>
              </a:rPr>
              <a:t>		LDH etc.</a:t>
            </a:r>
            <a:r>
              <a:rPr lang="de-DE" altLang="de-DE" sz="2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11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-34504"/>
            <a:ext cx="7772400" cy="8572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sz="2800" dirty="0"/>
              <a:t>Therapiemaßnahmen</a:t>
            </a:r>
            <a:br>
              <a:rPr lang="de-DE" altLang="de-DE" sz="2800" dirty="0"/>
            </a:br>
            <a:r>
              <a:rPr lang="de-DE" altLang="de-DE" sz="2000" dirty="0"/>
              <a:t>beim </a:t>
            </a:r>
            <a:r>
              <a:rPr lang="de-DE" altLang="de-DE" sz="2000" dirty="0" smtClean="0"/>
              <a:t>Multiplen </a:t>
            </a:r>
            <a:r>
              <a:rPr lang="de-DE" altLang="de-DE" sz="2000" dirty="0" err="1"/>
              <a:t>Myelom</a:t>
            </a:r>
            <a:endParaRPr lang="de-DE" altLang="de-DE" sz="2000" b="0" dirty="0">
              <a:solidFill>
                <a:srgbClr val="66FF33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135" y="1185054"/>
            <a:ext cx="8520821" cy="35433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700" b="1" dirty="0">
                <a:solidFill>
                  <a:srgbClr val="002060"/>
                </a:solidFill>
              </a:rPr>
              <a:t>Induktionstherapie:</a:t>
            </a:r>
          </a:p>
          <a:p>
            <a:pPr marL="476212" lvl="1" indent="-317474">
              <a:spcBef>
                <a:spcPct val="40000"/>
              </a:spcBef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500" b="1" dirty="0">
                <a:solidFill>
                  <a:srgbClr val="002060"/>
                </a:solidFill>
              </a:rPr>
              <a:t>Alter &gt; 65 Jahre:</a:t>
            </a:r>
            <a:r>
              <a:rPr lang="de-DE" altLang="de-DE" sz="2300" dirty="0">
                <a:solidFill>
                  <a:srgbClr val="002060"/>
                </a:solidFill>
              </a:rPr>
              <a:t> 	</a:t>
            </a:r>
            <a:r>
              <a:rPr lang="de-DE" altLang="de-DE" sz="2300" dirty="0" err="1">
                <a:solidFill>
                  <a:srgbClr val="002060"/>
                </a:solidFill>
              </a:rPr>
              <a:t>Melphalan</a:t>
            </a:r>
            <a:r>
              <a:rPr lang="de-DE" altLang="de-DE" sz="2300" dirty="0">
                <a:solidFill>
                  <a:srgbClr val="002060"/>
                </a:solidFill>
              </a:rPr>
              <a:t> + </a:t>
            </a:r>
            <a:r>
              <a:rPr lang="de-DE" altLang="de-DE" sz="2300" dirty="0" err="1">
                <a:solidFill>
                  <a:srgbClr val="002060"/>
                </a:solidFill>
              </a:rPr>
              <a:t>Prednisolon</a:t>
            </a:r>
            <a:endParaRPr lang="de-DE" altLang="de-DE" sz="2300" dirty="0">
              <a:solidFill>
                <a:srgbClr val="002060"/>
              </a:solidFill>
            </a:endParaRPr>
          </a:p>
          <a:p>
            <a:pPr marL="1381015" lvl="2"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300" dirty="0">
                <a:solidFill>
                  <a:srgbClr val="002060"/>
                </a:solidFill>
              </a:rPr>
              <a:t>		</a:t>
            </a:r>
            <a:r>
              <a:rPr lang="de-DE" altLang="de-DE" sz="2300" dirty="0" smtClean="0">
                <a:solidFill>
                  <a:srgbClr val="002060"/>
                </a:solidFill>
              </a:rPr>
              <a:t>Kombinationschemotherapie</a:t>
            </a:r>
            <a:endParaRPr lang="de-DE" altLang="de-DE" sz="2300" dirty="0">
              <a:solidFill>
                <a:srgbClr val="002060"/>
              </a:solidFill>
            </a:endParaRPr>
          </a:p>
          <a:p>
            <a:pPr marL="476212" lvl="1" indent="-317474">
              <a:spcBef>
                <a:spcPct val="40000"/>
              </a:spcBef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500" b="1" dirty="0">
                <a:solidFill>
                  <a:srgbClr val="002060"/>
                </a:solidFill>
              </a:rPr>
              <a:t>Alter &lt; 65 Jahre:</a:t>
            </a:r>
            <a:r>
              <a:rPr lang="de-DE" altLang="de-DE" sz="2300" dirty="0">
                <a:solidFill>
                  <a:srgbClr val="002060"/>
                </a:solidFill>
              </a:rPr>
              <a:t>	</a:t>
            </a:r>
            <a:r>
              <a:rPr lang="de-DE" altLang="de-DE" sz="2300" dirty="0" smtClean="0">
                <a:solidFill>
                  <a:srgbClr val="002060"/>
                </a:solidFill>
              </a:rPr>
              <a:t>Hochdosistherapie </a:t>
            </a:r>
            <a:r>
              <a:rPr lang="de-DE" altLang="de-DE" sz="2300" dirty="0">
                <a:solidFill>
                  <a:srgbClr val="002060"/>
                </a:solidFill>
              </a:rPr>
              <a:t>(± </a:t>
            </a:r>
            <a:r>
              <a:rPr lang="de-DE" altLang="de-DE" sz="2300" dirty="0" err="1">
                <a:solidFill>
                  <a:srgbClr val="002060"/>
                </a:solidFill>
              </a:rPr>
              <a:t>Radiatio</a:t>
            </a:r>
            <a:r>
              <a:rPr lang="de-DE" altLang="de-DE" sz="2300" dirty="0">
                <a:solidFill>
                  <a:srgbClr val="002060"/>
                </a:solidFill>
              </a:rPr>
              <a:t>) mit</a:t>
            </a:r>
          </a:p>
          <a:p>
            <a:pPr marL="1381015" lvl="2"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300" dirty="0">
                <a:solidFill>
                  <a:srgbClr val="002060"/>
                </a:solidFill>
              </a:rPr>
              <a:t>		</a:t>
            </a:r>
            <a:r>
              <a:rPr lang="de-DE" altLang="de-DE" sz="2300" dirty="0" err="1">
                <a:solidFill>
                  <a:srgbClr val="002060"/>
                </a:solidFill>
              </a:rPr>
              <a:t>autologer</a:t>
            </a:r>
            <a:r>
              <a:rPr lang="de-DE" altLang="de-DE" sz="2300" dirty="0">
                <a:solidFill>
                  <a:srgbClr val="002060"/>
                </a:solidFill>
              </a:rPr>
              <a:t> Stammzelltransplantation</a:t>
            </a:r>
          </a:p>
          <a:p>
            <a:pPr marL="476212" lvl="1" indent="-317474"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300" dirty="0">
                <a:solidFill>
                  <a:srgbClr val="002060"/>
                </a:solidFill>
              </a:rPr>
              <a:t>		</a:t>
            </a:r>
            <a:r>
              <a:rPr lang="de-DE" altLang="de-DE" sz="2300" dirty="0" err="1">
                <a:solidFill>
                  <a:srgbClr val="002060"/>
                </a:solidFill>
              </a:rPr>
              <a:t>Allogene</a:t>
            </a:r>
            <a:r>
              <a:rPr lang="de-DE" altLang="de-DE" sz="2300" dirty="0">
                <a:solidFill>
                  <a:srgbClr val="002060"/>
                </a:solidFill>
              </a:rPr>
              <a:t> Knochenmarkstransplantation</a:t>
            </a:r>
          </a:p>
          <a:p>
            <a:pPr marL="0" indent="0">
              <a:spcBef>
                <a:spcPct val="80000"/>
              </a:spcBef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700" b="1" dirty="0">
                <a:solidFill>
                  <a:srgbClr val="002060"/>
                </a:solidFill>
              </a:rPr>
              <a:t>Erhaltungstherapie:</a:t>
            </a:r>
            <a:endParaRPr lang="de-DE" altLang="de-DE" b="1" dirty="0">
              <a:solidFill>
                <a:srgbClr val="002060"/>
              </a:solidFill>
            </a:endParaRPr>
          </a:p>
          <a:p>
            <a:pPr marL="476212" lvl="1" indent="-317474"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300" dirty="0">
                <a:solidFill>
                  <a:srgbClr val="002060"/>
                </a:solidFill>
              </a:rPr>
              <a:t>		Interferon </a:t>
            </a:r>
            <a:r>
              <a:rPr lang="de-DE" altLang="de-DE" sz="2300" dirty="0" err="1">
                <a:solidFill>
                  <a:srgbClr val="002060"/>
                </a:solidFill>
              </a:rPr>
              <a:t>alpha</a:t>
            </a:r>
            <a:endParaRPr lang="de-DE" altLang="de-DE" sz="2300" dirty="0">
              <a:solidFill>
                <a:srgbClr val="002060"/>
              </a:solidFill>
            </a:endParaRPr>
          </a:p>
          <a:p>
            <a:pPr marL="476212" lvl="1" indent="-317474"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300" dirty="0">
                <a:solidFill>
                  <a:srgbClr val="002060"/>
                </a:solidFill>
              </a:rPr>
              <a:t>		Interleukin 2</a:t>
            </a:r>
          </a:p>
          <a:p>
            <a:pPr marL="476212" lvl="1" indent="-317474">
              <a:spcAft>
                <a:spcPct val="0"/>
              </a:spcAft>
              <a:buNone/>
              <a:tabLst>
                <a:tab pos="3016009" algn="l"/>
              </a:tabLst>
            </a:pPr>
            <a:r>
              <a:rPr lang="de-DE" altLang="de-DE" sz="2300" dirty="0">
                <a:solidFill>
                  <a:srgbClr val="002060"/>
                </a:solidFill>
              </a:rPr>
              <a:t>		Vakzination</a:t>
            </a:r>
          </a:p>
        </p:txBody>
      </p:sp>
    </p:spTree>
    <p:extLst>
      <p:ext uri="{BB962C8B-B14F-4D97-AF65-F5344CB8AC3E}">
        <p14:creationId xmlns:p14="http://schemas.microsoft.com/office/powerpoint/2010/main" val="10285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6564" y="20758"/>
            <a:ext cx="7772400" cy="8572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de-DE" altLang="de-DE" sz="2800" dirty="0" err="1">
                <a:solidFill>
                  <a:srgbClr val="002060"/>
                </a:solidFill>
              </a:rPr>
              <a:t>Melphalan</a:t>
            </a:r>
            <a:r>
              <a:rPr lang="de-DE" altLang="de-DE" sz="2800" dirty="0">
                <a:solidFill>
                  <a:srgbClr val="002060"/>
                </a:solidFill>
              </a:rPr>
              <a:t> + </a:t>
            </a:r>
            <a:r>
              <a:rPr lang="de-DE" altLang="de-DE" sz="2800" dirty="0" err="1">
                <a:solidFill>
                  <a:srgbClr val="002060"/>
                </a:solidFill>
              </a:rPr>
              <a:t>Prednisolon</a:t>
            </a:r>
            <a:r>
              <a:rPr lang="de-DE" altLang="de-DE" sz="2800" dirty="0">
                <a:solidFill>
                  <a:srgbClr val="002060"/>
                </a:solidFill>
              </a:rPr>
              <a:t> vs. Kombinationschemotherapie</a:t>
            </a:r>
            <a:endParaRPr lang="de-DE" altLang="de-DE" sz="2800" b="0" dirty="0">
              <a:solidFill>
                <a:srgbClr val="00206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6" y="1187205"/>
            <a:ext cx="5215467" cy="85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altLang="de-DE" sz="2700" b="1" dirty="0">
                <a:solidFill>
                  <a:srgbClr val="002060"/>
                </a:solidFill>
              </a:rPr>
              <a:t>Metanalyse von 18 Studien Patientenzahl: n= 3814	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40215" y="1713207"/>
            <a:ext cx="8548511" cy="24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>
            <a:lvl1pPr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0" algn="l"/>
                <a:tab pos="7048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2300" dirty="0">
              <a:solidFill>
                <a:srgbClr val="002060"/>
              </a:solidFill>
            </a:endParaRPr>
          </a:p>
          <a:p>
            <a:r>
              <a:rPr lang="de-DE" altLang="de-DE" sz="2300" dirty="0">
                <a:solidFill>
                  <a:srgbClr val="002060"/>
                </a:solidFill>
              </a:rPr>
              <a:t>	</a:t>
            </a:r>
            <a:r>
              <a:rPr lang="de-DE" altLang="de-DE" sz="2800" b="1" dirty="0">
                <a:solidFill>
                  <a:srgbClr val="002060"/>
                </a:solidFill>
              </a:rPr>
              <a:t>MP		KCT</a:t>
            </a:r>
          </a:p>
          <a:p>
            <a:pPr>
              <a:spcBef>
                <a:spcPct val="60000"/>
              </a:spcBef>
            </a:pPr>
            <a:r>
              <a:rPr lang="de-DE" altLang="de-DE" sz="2200" dirty="0">
                <a:solidFill>
                  <a:srgbClr val="002060"/>
                </a:solidFill>
                <a:latin typeface="+mj-lt"/>
              </a:rPr>
              <a:t>2-Jahresüberlebensrate </a:t>
            </a:r>
            <a:r>
              <a:rPr lang="de-DE" altLang="de-DE" sz="2200" b="1" dirty="0">
                <a:solidFill>
                  <a:srgbClr val="002060"/>
                </a:solidFill>
                <a:latin typeface="+mj-lt"/>
              </a:rPr>
              <a:t>(%)</a:t>
            </a:r>
            <a:r>
              <a:rPr lang="de-DE" altLang="de-DE" sz="2200" dirty="0">
                <a:solidFill>
                  <a:srgbClr val="002060"/>
                </a:solidFill>
                <a:latin typeface="+mj-lt"/>
              </a:rPr>
              <a:t>	 57,5		55,5		</a:t>
            </a:r>
            <a:r>
              <a:rPr lang="de-DE" altLang="de-DE" sz="2200" dirty="0" smtClean="0">
                <a:solidFill>
                  <a:srgbClr val="002060"/>
                </a:solidFill>
                <a:latin typeface="+mj-lt"/>
              </a:rPr>
              <a:t>Mittlere Überlebenszeit </a:t>
            </a:r>
            <a:r>
              <a:rPr lang="de-DE" altLang="de-DE" sz="2200" b="1" dirty="0">
                <a:solidFill>
                  <a:srgbClr val="002060"/>
                </a:solidFill>
                <a:latin typeface="+mj-lt"/>
              </a:rPr>
              <a:t>(Monate)</a:t>
            </a:r>
            <a:r>
              <a:rPr lang="de-DE" altLang="de-DE" sz="2200" dirty="0">
                <a:solidFill>
                  <a:srgbClr val="002060"/>
                </a:solidFill>
                <a:latin typeface="+mj-lt"/>
              </a:rPr>
              <a:t>	45-87	  50-71		        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659088" y="4916141"/>
            <a:ext cx="1421787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>
            <a:spAutoFit/>
          </a:bodyPr>
          <a:lstStyle/>
          <a:p>
            <a:r>
              <a:rPr lang="de-DE" altLang="de-DE" sz="1200" b="1" i="1" dirty="0">
                <a:solidFill>
                  <a:schemeClr val="bg1"/>
                </a:solidFill>
                <a:latin typeface="+mj-lt"/>
              </a:rPr>
              <a:t>Gregory et al., 1992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531966" y="2632154"/>
            <a:ext cx="828423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07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113" y="29667"/>
            <a:ext cx="8928340" cy="8572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sz="2800" dirty="0" err="1"/>
              <a:t>Melphalan</a:t>
            </a:r>
            <a:r>
              <a:rPr lang="de-DE" altLang="de-DE" sz="2800" dirty="0"/>
              <a:t> + </a:t>
            </a:r>
            <a:r>
              <a:rPr lang="de-DE" altLang="de-DE" sz="2800" dirty="0" err="1"/>
              <a:t>Prednisolon</a:t>
            </a:r>
            <a:r>
              <a:rPr lang="de-DE" altLang="de-DE" sz="2800" dirty="0"/>
              <a:t> vs. Kombinationschemotherapie</a:t>
            </a:r>
            <a:endParaRPr lang="de-DE" altLang="de-DE" sz="2800" b="0" dirty="0">
              <a:solidFill>
                <a:srgbClr val="66FF33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2185" y="1160253"/>
            <a:ext cx="6434668" cy="3543300"/>
          </a:xfrm>
        </p:spPr>
        <p:txBody>
          <a:bodyPr>
            <a:noAutofit/>
          </a:bodyPr>
          <a:lstStyle/>
          <a:p>
            <a:pPr marL="0" indent="0">
              <a:spcAft>
                <a:spcPct val="40000"/>
              </a:spcAft>
              <a:buNone/>
            </a:pPr>
            <a:r>
              <a:rPr lang="de-DE" altLang="de-DE" sz="2600" b="1" dirty="0" err="1">
                <a:solidFill>
                  <a:srgbClr val="002060"/>
                </a:solidFill>
              </a:rPr>
              <a:t>Melphalan</a:t>
            </a:r>
            <a:r>
              <a:rPr lang="de-DE" altLang="de-DE" sz="2600" b="1" dirty="0">
                <a:solidFill>
                  <a:srgbClr val="002060"/>
                </a:solidFill>
              </a:rPr>
              <a:t> besser bei:</a:t>
            </a:r>
            <a:r>
              <a:rPr lang="de-DE" altLang="de-DE" sz="2600" dirty="0">
                <a:solidFill>
                  <a:srgbClr val="002060"/>
                </a:solidFill>
              </a:rPr>
              <a:t> </a:t>
            </a:r>
          </a:p>
          <a:p>
            <a:pPr marL="1031793" lvl="1">
              <a:spcAft>
                <a:spcPct val="20000"/>
              </a:spcAft>
              <a:buFontTx/>
              <a:buChar char="•"/>
            </a:pPr>
            <a:r>
              <a:rPr lang="de-DE" altLang="de-DE" sz="2600" dirty="0">
                <a:solidFill>
                  <a:srgbClr val="002060"/>
                </a:solidFill>
              </a:rPr>
              <a:t>Stadium II </a:t>
            </a:r>
          </a:p>
          <a:p>
            <a:pPr marL="1031793" lvl="1">
              <a:spcAft>
                <a:spcPct val="20000"/>
              </a:spcAft>
              <a:buFontTx/>
              <a:buChar char="•"/>
            </a:pPr>
            <a:r>
              <a:rPr lang="de-DE" altLang="de-DE" sz="2600" dirty="0">
                <a:solidFill>
                  <a:srgbClr val="002060"/>
                </a:solidFill>
              </a:rPr>
              <a:t>Performance Status 1-2 </a:t>
            </a:r>
          </a:p>
          <a:p>
            <a:pPr marL="1031793" lvl="1">
              <a:spcAft>
                <a:spcPct val="20000"/>
              </a:spcAft>
              <a:buFontTx/>
              <a:buChar char="•"/>
            </a:pPr>
            <a:r>
              <a:rPr lang="de-DE" altLang="de-DE" sz="2600" dirty="0" err="1">
                <a:solidFill>
                  <a:srgbClr val="002060"/>
                </a:solidFill>
              </a:rPr>
              <a:t>IgG-Myelomen</a:t>
            </a:r>
            <a:endParaRPr lang="de-DE" altLang="de-DE" sz="2600" dirty="0">
              <a:solidFill>
                <a:srgbClr val="002060"/>
              </a:solidFill>
            </a:endParaRPr>
          </a:p>
          <a:p>
            <a:pPr marL="0" indent="0">
              <a:spcBef>
                <a:spcPct val="40000"/>
              </a:spcBef>
              <a:spcAft>
                <a:spcPct val="40000"/>
              </a:spcAft>
              <a:buNone/>
            </a:pPr>
            <a:r>
              <a:rPr lang="de-DE" altLang="de-DE" sz="2600" b="1" dirty="0">
                <a:solidFill>
                  <a:srgbClr val="002060"/>
                </a:solidFill>
              </a:rPr>
              <a:t>Kombinierte Chemotherapie besser bei: </a:t>
            </a:r>
          </a:p>
          <a:p>
            <a:pPr marL="1031793" lvl="1">
              <a:spcAft>
                <a:spcPct val="40000"/>
              </a:spcAft>
              <a:buFontTx/>
              <a:buChar char="•"/>
            </a:pPr>
            <a:r>
              <a:rPr lang="de-DE" altLang="de-DE" sz="2600" dirty="0">
                <a:solidFill>
                  <a:srgbClr val="002060"/>
                </a:solidFill>
              </a:rPr>
              <a:t>Stadium III</a:t>
            </a:r>
            <a:endParaRPr lang="de-DE" altLang="de-DE" sz="2600" b="1" dirty="0">
              <a:solidFill>
                <a:srgbClr val="002060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652504" y="4909136"/>
            <a:ext cx="1560424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/>
          <a:p>
            <a:r>
              <a:rPr lang="de-DE" altLang="de-DE" sz="1200" b="1" i="1" dirty="0">
                <a:solidFill>
                  <a:srgbClr val="FFFFCC"/>
                </a:solidFill>
                <a:latin typeface="+mj-lt"/>
              </a:rPr>
              <a:t>Gregory et al., 1992</a:t>
            </a:r>
            <a:endParaRPr lang="de-DE" altLang="de-DE" sz="1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4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152" y="1096861"/>
            <a:ext cx="7852913" cy="394335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ct val="20000"/>
              </a:spcAft>
              <a:buNone/>
              <a:tabLst>
                <a:tab pos="2381060" algn="l"/>
                <a:tab pos="5000225" algn="l"/>
              </a:tabLst>
            </a:pPr>
            <a:r>
              <a:rPr lang="de-DE" altLang="de-DE" dirty="0">
                <a:solidFill>
                  <a:srgbClr val="002060"/>
                </a:solidFill>
              </a:rPr>
              <a:t>	</a:t>
            </a:r>
            <a:r>
              <a:rPr lang="de-DE" altLang="de-DE" sz="3400" dirty="0">
                <a:solidFill>
                  <a:srgbClr val="002060"/>
                </a:solidFill>
              </a:rPr>
              <a:t>      </a:t>
            </a:r>
            <a:r>
              <a:rPr lang="de-DE" altLang="de-DE" sz="3400" dirty="0" smtClean="0">
                <a:solidFill>
                  <a:srgbClr val="002060"/>
                </a:solidFill>
              </a:rPr>
              <a:t> </a:t>
            </a:r>
            <a:r>
              <a:rPr lang="de-DE" altLang="de-DE" sz="3400" b="1" dirty="0" smtClean="0">
                <a:solidFill>
                  <a:srgbClr val="002060"/>
                </a:solidFill>
              </a:rPr>
              <a:t>Chemo</a:t>
            </a:r>
            <a:r>
              <a:rPr lang="de-DE" altLang="de-DE" sz="2500" b="1" dirty="0">
                <a:solidFill>
                  <a:srgbClr val="002060"/>
                </a:solidFill>
              </a:rPr>
              <a:t>	</a:t>
            </a:r>
            <a:r>
              <a:rPr lang="de-DE" altLang="de-DE" sz="3400" b="1" dirty="0">
                <a:solidFill>
                  <a:srgbClr val="002060"/>
                </a:solidFill>
              </a:rPr>
              <a:t>    </a:t>
            </a:r>
            <a:r>
              <a:rPr lang="de-DE" altLang="de-DE" sz="3400" b="1" dirty="0" smtClean="0">
                <a:solidFill>
                  <a:srgbClr val="002060"/>
                </a:solidFill>
              </a:rPr>
              <a:t>         </a:t>
            </a:r>
            <a:r>
              <a:rPr lang="de-DE" altLang="de-DE" sz="3400" b="1" dirty="0">
                <a:solidFill>
                  <a:srgbClr val="002060"/>
                </a:solidFill>
              </a:rPr>
              <a:t>ABMT</a:t>
            </a:r>
          </a:p>
          <a:p>
            <a:pPr marL="0" indent="0">
              <a:spcAft>
                <a:spcPct val="40000"/>
              </a:spcAft>
              <a:buNone/>
              <a:tabLst>
                <a:tab pos="2381060" algn="l"/>
                <a:tab pos="5000225" algn="l"/>
              </a:tabLst>
            </a:pPr>
            <a:r>
              <a:rPr lang="de-DE" altLang="de-DE" dirty="0">
                <a:solidFill>
                  <a:srgbClr val="002060"/>
                </a:solidFill>
              </a:rPr>
              <a:t>Patientenzahl (n)	</a:t>
            </a:r>
            <a:r>
              <a:rPr lang="de-DE" altLang="de-DE" sz="2500" b="1" dirty="0">
                <a:solidFill>
                  <a:srgbClr val="002060"/>
                </a:solidFill>
              </a:rPr>
              <a:t>       </a:t>
            </a:r>
            <a:r>
              <a:rPr lang="de-DE" altLang="de-DE" dirty="0">
                <a:solidFill>
                  <a:srgbClr val="002060"/>
                </a:solidFill>
              </a:rPr>
              <a:t> </a:t>
            </a:r>
            <a:r>
              <a:rPr lang="de-DE" altLang="de-DE" dirty="0" smtClean="0">
                <a:solidFill>
                  <a:srgbClr val="002060"/>
                </a:solidFill>
              </a:rPr>
              <a:t>  100</a:t>
            </a:r>
            <a:r>
              <a:rPr lang="de-DE" altLang="de-DE" dirty="0">
                <a:solidFill>
                  <a:srgbClr val="002060"/>
                </a:solidFill>
              </a:rPr>
              <a:t>	     </a:t>
            </a:r>
            <a:r>
              <a:rPr lang="de-DE" altLang="de-DE" dirty="0" smtClean="0">
                <a:solidFill>
                  <a:srgbClr val="002060"/>
                </a:solidFill>
              </a:rPr>
              <a:t>      100</a:t>
            </a:r>
            <a:r>
              <a:rPr lang="de-DE" altLang="de-DE" dirty="0">
                <a:solidFill>
                  <a:srgbClr val="002060"/>
                </a:solidFill>
              </a:rPr>
              <a:t>		       </a:t>
            </a:r>
            <a:endParaRPr lang="de-DE" altLang="de-DE" dirty="0" smtClean="0">
              <a:solidFill>
                <a:srgbClr val="002060"/>
              </a:solidFill>
            </a:endParaRPr>
          </a:p>
          <a:p>
            <a:pPr marL="0" indent="0">
              <a:spcAft>
                <a:spcPct val="40000"/>
              </a:spcAft>
              <a:buNone/>
              <a:tabLst>
                <a:tab pos="2381060" algn="l"/>
                <a:tab pos="5000225" algn="l"/>
              </a:tabLst>
            </a:pPr>
            <a:r>
              <a:rPr lang="de-DE" altLang="de-DE" dirty="0" smtClean="0">
                <a:solidFill>
                  <a:srgbClr val="002060"/>
                </a:solidFill>
              </a:rPr>
              <a:t>Alter</a:t>
            </a:r>
            <a:r>
              <a:rPr lang="de-DE" altLang="de-DE" dirty="0">
                <a:solidFill>
                  <a:srgbClr val="002060"/>
                </a:solidFill>
              </a:rPr>
              <a:t>	 </a:t>
            </a:r>
            <a:r>
              <a:rPr lang="de-DE" altLang="de-DE" dirty="0" smtClean="0">
                <a:solidFill>
                  <a:srgbClr val="002060"/>
                </a:solidFill>
              </a:rPr>
              <a:t>   </a:t>
            </a:r>
            <a:r>
              <a:rPr lang="de-DE" altLang="de-DE" dirty="0">
                <a:solidFill>
                  <a:srgbClr val="002060"/>
                </a:solidFill>
              </a:rPr>
              <a:t>58 </a:t>
            </a:r>
            <a:r>
              <a:rPr lang="de-DE" altLang="de-DE" dirty="0">
                <a:solidFill>
                  <a:srgbClr val="002060"/>
                </a:solidFill>
                <a:sym typeface="Symbol" pitchFamily="18" charset="2"/>
              </a:rPr>
              <a:t> 5.2	 </a:t>
            </a:r>
            <a:r>
              <a:rPr lang="de-DE" altLang="de-DE" dirty="0" smtClean="0">
                <a:solidFill>
                  <a:srgbClr val="002060"/>
                </a:solidFill>
                <a:sym typeface="Symbol" pitchFamily="18" charset="2"/>
              </a:rPr>
              <a:t>       57 </a:t>
            </a:r>
            <a:r>
              <a:rPr lang="de-DE" altLang="de-DE" dirty="0">
                <a:solidFill>
                  <a:srgbClr val="002060"/>
                </a:solidFill>
                <a:sym typeface="Symbol" pitchFamily="18" charset="2"/>
              </a:rPr>
              <a:t> </a:t>
            </a:r>
            <a:r>
              <a:rPr lang="de-DE" altLang="de-DE" dirty="0" smtClean="0">
                <a:solidFill>
                  <a:srgbClr val="002060"/>
                </a:solidFill>
                <a:sym typeface="Symbol" pitchFamily="18" charset="2"/>
              </a:rPr>
              <a:t>64</a:t>
            </a:r>
          </a:p>
          <a:p>
            <a:pPr marL="0" indent="0">
              <a:spcAft>
                <a:spcPct val="40000"/>
              </a:spcAft>
              <a:buNone/>
              <a:tabLst>
                <a:tab pos="2381060" algn="l"/>
                <a:tab pos="5000225" algn="l"/>
              </a:tabLst>
            </a:pPr>
            <a:r>
              <a:rPr lang="de-DE" altLang="de-DE" dirty="0" smtClean="0">
                <a:solidFill>
                  <a:srgbClr val="002060"/>
                </a:solidFill>
              </a:rPr>
              <a:t>Stadium </a:t>
            </a:r>
            <a:r>
              <a:rPr lang="de-DE" altLang="de-DE" dirty="0">
                <a:solidFill>
                  <a:srgbClr val="002060"/>
                </a:solidFill>
              </a:rPr>
              <a:t>II	 </a:t>
            </a:r>
            <a:r>
              <a:rPr lang="de-DE" altLang="de-DE" dirty="0" smtClean="0">
                <a:solidFill>
                  <a:srgbClr val="002060"/>
                </a:solidFill>
              </a:rPr>
              <a:t>        </a:t>
            </a:r>
            <a:r>
              <a:rPr lang="de-DE" altLang="de-DE" dirty="0">
                <a:solidFill>
                  <a:srgbClr val="002060"/>
                </a:solidFill>
              </a:rPr>
              <a:t>23	  </a:t>
            </a:r>
            <a:r>
              <a:rPr lang="de-DE" altLang="de-DE" dirty="0" smtClean="0">
                <a:solidFill>
                  <a:srgbClr val="002060"/>
                </a:solidFill>
              </a:rPr>
              <a:t>          28</a:t>
            </a:r>
            <a:r>
              <a:rPr lang="de-DE" altLang="de-DE" dirty="0">
                <a:solidFill>
                  <a:srgbClr val="002060"/>
                </a:solidFill>
              </a:rPr>
              <a:t>		</a:t>
            </a:r>
            <a:endParaRPr lang="de-DE" altLang="de-DE" dirty="0" smtClean="0">
              <a:solidFill>
                <a:srgbClr val="002060"/>
              </a:solidFill>
            </a:endParaRPr>
          </a:p>
          <a:p>
            <a:pPr marL="0" indent="0">
              <a:spcAft>
                <a:spcPct val="40000"/>
              </a:spcAft>
              <a:buNone/>
              <a:tabLst>
                <a:tab pos="2381060" algn="l"/>
                <a:tab pos="5000225" algn="l"/>
              </a:tabLst>
            </a:pPr>
            <a:r>
              <a:rPr lang="de-DE" altLang="de-DE" dirty="0" smtClean="0">
                <a:solidFill>
                  <a:srgbClr val="002060"/>
                </a:solidFill>
              </a:rPr>
              <a:t>Stadium </a:t>
            </a:r>
            <a:r>
              <a:rPr lang="de-DE" altLang="de-DE" dirty="0">
                <a:solidFill>
                  <a:srgbClr val="002060"/>
                </a:solidFill>
              </a:rPr>
              <a:t>III        	 </a:t>
            </a:r>
            <a:r>
              <a:rPr lang="de-DE" altLang="de-DE" dirty="0" smtClean="0">
                <a:solidFill>
                  <a:srgbClr val="002060"/>
                </a:solidFill>
              </a:rPr>
              <a:t>        </a:t>
            </a:r>
            <a:r>
              <a:rPr lang="de-DE" altLang="de-DE" dirty="0">
                <a:solidFill>
                  <a:srgbClr val="002060"/>
                </a:solidFill>
              </a:rPr>
              <a:t>77	  </a:t>
            </a:r>
            <a:r>
              <a:rPr lang="de-DE" altLang="de-DE" dirty="0" smtClean="0">
                <a:solidFill>
                  <a:srgbClr val="002060"/>
                </a:solidFill>
              </a:rPr>
              <a:t>          72</a:t>
            </a:r>
            <a:endParaRPr lang="de-DE" altLang="de-DE" dirty="0">
              <a:solidFill>
                <a:srgbClr val="002060"/>
              </a:solidFill>
            </a:endParaRPr>
          </a:p>
          <a:p>
            <a:pPr marL="0" indent="0">
              <a:spcBef>
                <a:spcPct val="40000"/>
              </a:spcBef>
              <a:spcAft>
                <a:spcPct val="40000"/>
              </a:spcAft>
              <a:buNone/>
              <a:tabLst>
                <a:tab pos="2381060" algn="l"/>
                <a:tab pos="5000225" algn="l"/>
              </a:tabLst>
            </a:pPr>
            <a:r>
              <a:rPr lang="de-DE" altLang="de-DE" dirty="0" smtClean="0">
                <a:solidFill>
                  <a:srgbClr val="002060"/>
                </a:solidFill>
              </a:rPr>
              <a:t>Induktionstherapie</a:t>
            </a:r>
            <a:r>
              <a:rPr lang="de-DE" altLang="de-DE" dirty="0">
                <a:solidFill>
                  <a:srgbClr val="002060"/>
                </a:solidFill>
              </a:rPr>
              <a:t>	VMCP / BVAP	 VMCP / BVAP		(18 Zyklen alt.)	 (4-6 Zyklen alt.)							TBI (8 GY in 4 </a:t>
            </a:r>
            <a:r>
              <a:rPr lang="de-DE" altLang="de-DE" dirty="0" err="1">
                <a:solidFill>
                  <a:srgbClr val="002060"/>
                </a:solidFill>
              </a:rPr>
              <a:t>Frakt</a:t>
            </a:r>
            <a:r>
              <a:rPr lang="de-DE" altLang="de-DE" dirty="0">
                <a:solidFill>
                  <a:srgbClr val="002060"/>
                </a:solidFill>
              </a:rPr>
              <a:t>.)</a:t>
            </a:r>
          </a:p>
          <a:p>
            <a:pPr marL="0" indent="0">
              <a:spcAft>
                <a:spcPct val="40000"/>
              </a:spcAft>
              <a:buNone/>
              <a:tabLst>
                <a:tab pos="2381060" algn="l"/>
                <a:tab pos="5000225" algn="l"/>
              </a:tabLst>
            </a:pPr>
            <a:r>
              <a:rPr lang="de-DE" altLang="de-DE" dirty="0" smtClean="0">
                <a:solidFill>
                  <a:srgbClr val="002060"/>
                </a:solidFill>
              </a:rPr>
              <a:t>Erhaltungstherapie</a:t>
            </a:r>
            <a:r>
              <a:rPr lang="de-DE" altLang="de-DE" dirty="0">
                <a:solidFill>
                  <a:srgbClr val="002060"/>
                </a:solidFill>
              </a:rPr>
              <a:t>	    </a:t>
            </a:r>
            <a:r>
              <a:rPr lang="de-DE" altLang="de-DE" dirty="0" smtClean="0">
                <a:solidFill>
                  <a:srgbClr val="002060"/>
                </a:solidFill>
              </a:rPr>
              <a:t> IFN </a:t>
            </a:r>
            <a:r>
              <a:rPr lang="de-DE" altLang="de-DE" dirty="0" err="1">
                <a:solidFill>
                  <a:srgbClr val="002060"/>
                </a:solidFill>
              </a:rPr>
              <a:t>alpha</a:t>
            </a:r>
            <a:r>
              <a:rPr lang="de-DE" altLang="de-DE" dirty="0">
                <a:solidFill>
                  <a:srgbClr val="002060"/>
                </a:solidFill>
              </a:rPr>
              <a:t>	    IFN </a:t>
            </a:r>
            <a:r>
              <a:rPr lang="de-DE" altLang="de-DE" dirty="0" err="1">
                <a:solidFill>
                  <a:srgbClr val="002060"/>
                </a:solidFill>
              </a:rPr>
              <a:t>alpha</a:t>
            </a:r>
            <a:r>
              <a:rPr lang="de-DE" altLang="de-DE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0"/>
            <a:ext cx="7772400" cy="8572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sz="3200" dirty="0" err="1"/>
              <a:t>Autologe</a:t>
            </a:r>
            <a:r>
              <a:rPr lang="de-DE" altLang="de-DE" sz="3200" dirty="0"/>
              <a:t> KMT vs. Chemotherapie</a:t>
            </a:r>
            <a:endParaRPr lang="de-DE" altLang="de-DE" sz="3200" b="0" dirty="0">
              <a:solidFill>
                <a:srgbClr val="66FF33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7918681" y="4909409"/>
            <a:ext cx="1214488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>
            <a:spAutoFit/>
          </a:bodyPr>
          <a:lstStyle/>
          <a:p>
            <a:r>
              <a:rPr lang="de-DE" altLang="de-DE" sz="1200" b="1" i="1" dirty="0" err="1">
                <a:solidFill>
                  <a:srgbClr val="FFFFCC"/>
                </a:solidFill>
                <a:latin typeface="+mj-lt"/>
              </a:rPr>
              <a:t>Attal</a:t>
            </a:r>
            <a:r>
              <a:rPr lang="de-DE" altLang="de-DE" sz="1200" b="1" i="1" dirty="0">
                <a:solidFill>
                  <a:srgbClr val="FFFFCC"/>
                </a:solidFill>
                <a:latin typeface="+mj-lt"/>
              </a:rPr>
              <a:t> et al., 1996</a:t>
            </a:r>
            <a:endParaRPr lang="de-DE" altLang="de-DE" sz="1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1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267" y="21027"/>
            <a:ext cx="7772400" cy="8572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sz="2400" dirty="0" err="1"/>
              <a:t>Einfluß</a:t>
            </a:r>
            <a:r>
              <a:rPr lang="de-DE" altLang="de-DE" sz="2400" dirty="0"/>
              <a:t> von prognostischen Parametern</a:t>
            </a:r>
            <a:br>
              <a:rPr lang="de-DE" altLang="de-DE" sz="2400" dirty="0"/>
            </a:br>
            <a:r>
              <a:rPr lang="de-DE" altLang="de-DE" sz="2400" dirty="0"/>
              <a:t> auf die Therapie des </a:t>
            </a:r>
            <a:r>
              <a:rPr lang="de-DE" altLang="de-DE" sz="2400" dirty="0" err="1"/>
              <a:t>Myeloms</a:t>
            </a:r>
            <a:endParaRPr lang="de-DE" altLang="de-DE" sz="2400" b="0" dirty="0">
              <a:solidFill>
                <a:srgbClr val="66FF33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8458200" cy="3543300"/>
          </a:xfrm>
        </p:spPr>
        <p:txBody>
          <a:bodyPr>
            <a:normAutofit fontScale="55000" lnSpcReduction="20000"/>
          </a:bodyPr>
          <a:lstStyle/>
          <a:p>
            <a:pPr marL="3248823" indent="-3248823">
              <a:buNone/>
              <a:tabLst>
                <a:tab pos="3254115" algn="l"/>
              </a:tabLst>
            </a:pPr>
            <a:r>
              <a:rPr lang="de-DE" altLang="de-DE" sz="4000" b="1" dirty="0">
                <a:solidFill>
                  <a:srgbClr val="002060"/>
                </a:solidFill>
              </a:rPr>
              <a:t>Alter	Therapie</a:t>
            </a:r>
            <a:endParaRPr lang="de-DE" altLang="de-DE" sz="4000" dirty="0">
              <a:solidFill>
                <a:srgbClr val="002060"/>
              </a:solidFill>
            </a:endParaRPr>
          </a:p>
          <a:p>
            <a:pPr marL="3248823" indent="-3248823">
              <a:spcAft>
                <a:spcPct val="0"/>
              </a:spcAft>
              <a:buNone/>
              <a:tabLst>
                <a:tab pos="3254115" algn="l"/>
              </a:tabLst>
            </a:pPr>
            <a:endParaRPr lang="de-DE" altLang="de-DE" b="1" dirty="0"/>
          </a:p>
          <a:p>
            <a:pPr marL="3248823" indent="-3248823">
              <a:spcAft>
                <a:spcPct val="0"/>
              </a:spcAft>
              <a:buNone/>
              <a:tabLst>
                <a:tab pos="3254115" algn="l"/>
              </a:tabLst>
            </a:pPr>
            <a:r>
              <a:rPr lang="de-DE" altLang="de-DE" b="1" dirty="0">
                <a:solidFill>
                  <a:srgbClr val="002060"/>
                </a:solidFill>
              </a:rPr>
              <a:t>&gt; 65</a:t>
            </a:r>
            <a:r>
              <a:rPr lang="de-DE" altLang="de-DE" dirty="0"/>
              <a:t>	</a:t>
            </a:r>
            <a:r>
              <a:rPr lang="de-DE" altLang="de-DE" dirty="0">
                <a:solidFill>
                  <a:srgbClr val="002060"/>
                </a:solidFill>
              </a:rPr>
              <a:t>Konventionelle Chemotherapie</a:t>
            </a:r>
          </a:p>
          <a:p>
            <a:pPr marL="3248823" indent="-3248823">
              <a:spcAft>
                <a:spcPct val="0"/>
              </a:spcAft>
              <a:buNone/>
              <a:tabLst>
                <a:tab pos="3254115" algn="l"/>
              </a:tabLst>
            </a:pPr>
            <a:endParaRPr lang="de-DE" altLang="de-DE" dirty="0"/>
          </a:p>
          <a:p>
            <a:pPr marL="3248823" indent="-3248823">
              <a:spcBef>
                <a:spcPct val="40000"/>
              </a:spcBef>
              <a:spcAft>
                <a:spcPct val="40000"/>
              </a:spcAft>
              <a:buNone/>
              <a:tabLst>
                <a:tab pos="3254115" algn="l"/>
              </a:tabLst>
            </a:pPr>
            <a:r>
              <a:rPr lang="de-DE" altLang="de-DE" b="1" dirty="0">
                <a:solidFill>
                  <a:srgbClr val="002060"/>
                </a:solidFill>
              </a:rPr>
              <a:t>&gt; 50 &lt; 65</a:t>
            </a:r>
            <a:endParaRPr lang="de-DE" altLang="de-DE" dirty="0">
              <a:solidFill>
                <a:srgbClr val="002060"/>
              </a:solidFill>
            </a:endParaRPr>
          </a:p>
          <a:p>
            <a:pPr marL="3248823" indent="-3248823">
              <a:spcAft>
                <a:spcPct val="0"/>
              </a:spcAft>
              <a:buNone/>
              <a:tabLst>
                <a:tab pos="3254115" algn="l"/>
              </a:tabLst>
            </a:pPr>
            <a:endParaRPr lang="de-DE" altLang="de-DE" b="1" dirty="0"/>
          </a:p>
          <a:p>
            <a:pPr marL="3248823" indent="-3248823">
              <a:spcAft>
                <a:spcPct val="0"/>
              </a:spcAft>
              <a:buNone/>
              <a:tabLst>
                <a:tab pos="3254115" algn="l"/>
              </a:tabLst>
            </a:pPr>
            <a:r>
              <a:rPr lang="de-DE" altLang="de-DE" b="1" dirty="0"/>
              <a:t> </a:t>
            </a:r>
            <a:r>
              <a:rPr lang="de-DE" altLang="de-DE" b="1" dirty="0">
                <a:solidFill>
                  <a:srgbClr val="002060"/>
                </a:solidFill>
              </a:rPr>
              <a:t>&lt; 50</a:t>
            </a:r>
            <a:r>
              <a:rPr lang="de-DE" altLang="de-DE" dirty="0"/>
              <a:t>	</a:t>
            </a:r>
            <a:r>
              <a:rPr lang="de-DE" altLang="de-DE" dirty="0">
                <a:solidFill>
                  <a:srgbClr val="002060"/>
                </a:solidFill>
              </a:rPr>
              <a:t>Hochdosistherapie mit		Stammzellentransplantation					</a:t>
            </a:r>
            <a:endParaRPr lang="de-DE" altLang="de-DE" sz="2700" dirty="0">
              <a:solidFill>
                <a:srgbClr val="002060"/>
              </a:solidFill>
            </a:endParaRPr>
          </a:p>
        </p:txBody>
      </p:sp>
      <p:sp useBgFill="1"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319872" y="2657480"/>
            <a:ext cx="2302933" cy="82483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2700" b="1" dirty="0">
                <a:solidFill>
                  <a:schemeClr val="accent1">
                    <a:lumMod val="75000"/>
                  </a:schemeClr>
                </a:solidFill>
              </a:rPr>
              <a:t>Prognose-faktoren</a:t>
            </a:r>
            <a:endParaRPr lang="de-DE" altLang="de-DE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1828803" y="2286000"/>
            <a:ext cx="2099733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 anchor="ctr"/>
          <a:lstStyle/>
          <a:p>
            <a:endParaRPr lang="de-AT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1827530" y="3889432"/>
            <a:ext cx="2099733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lg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 anchor="ctr"/>
          <a:lstStyle/>
          <a:p>
            <a:endParaRPr lang="de-AT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4876800" y="2571750"/>
            <a:ext cx="1219200" cy="28575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 anchor="ctr"/>
          <a:lstStyle/>
          <a:p>
            <a:endParaRPr lang="de-AT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4876800" y="3143250"/>
            <a:ext cx="1219200" cy="28575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54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322" y="1182538"/>
            <a:ext cx="7569200" cy="3543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857272" algn="l"/>
                <a:tab pos="3254115" algn="l"/>
                <a:tab pos="5238330" algn="l"/>
                <a:tab pos="5555806" algn="l"/>
              </a:tabLst>
            </a:pPr>
            <a:r>
              <a:rPr lang="de-DE" altLang="de-DE" sz="3000" b="1" dirty="0">
                <a:solidFill>
                  <a:srgbClr val="002060"/>
                </a:solidFill>
              </a:rPr>
              <a:t>Remissionsraten	   Chemo	ABMT	</a:t>
            </a:r>
            <a:r>
              <a:rPr lang="de-DE" altLang="de-DE" sz="2800" dirty="0">
                <a:solidFill>
                  <a:srgbClr val="002060"/>
                </a:solidFill>
              </a:rPr>
              <a:t>   Patientenzahl (n)	      100	   100</a:t>
            </a:r>
          </a:p>
          <a:p>
            <a:pPr marL="0" indent="0">
              <a:lnSpc>
                <a:spcPct val="120000"/>
              </a:lnSpc>
              <a:buNone/>
              <a:tabLst>
                <a:tab pos="2857272" algn="l"/>
                <a:tab pos="3254115" algn="l"/>
                <a:tab pos="5238330" algn="l"/>
                <a:tab pos="5555806" algn="l"/>
              </a:tabLst>
            </a:pPr>
            <a:r>
              <a:rPr lang="de-DE" altLang="de-DE" sz="2800" dirty="0" smtClean="0">
                <a:solidFill>
                  <a:srgbClr val="002060"/>
                </a:solidFill>
              </a:rPr>
              <a:t>Komplett		   5</a:t>
            </a:r>
            <a:r>
              <a:rPr lang="de-DE" altLang="de-DE" sz="2800" dirty="0">
                <a:solidFill>
                  <a:srgbClr val="002060"/>
                </a:solidFill>
              </a:rPr>
              <a:t>		</a:t>
            </a:r>
            <a:r>
              <a:rPr lang="de-DE" altLang="de-DE" sz="2800" dirty="0" smtClean="0">
                <a:solidFill>
                  <a:srgbClr val="002060"/>
                </a:solidFill>
              </a:rPr>
              <a:t>22</a:t>
            </a:r>
            <a:r>
              <a:rPr lang="de-DE" altLang="de-DE" sz="2800" dirty="0">
                <a:solidFill>
                  <a:srgbClr val="002060"/>
                </a:solidFill>
              </a:rPr>
              <a:t>		</a:t>
            </a:r>
            <a:r>
              <a:rPr lang="de-DE" altLang="de-DE" sz="2800" dirty="0" smtClean="0">
                <a:solidFill>
                  <a:srgbClr val="002060"/>
                </a:solidFill>
              </a:rPr>
              <a:t>   Sehr </a:t>
            </a:r>
            <a:r>
              <a:rPr lang="de-DE" altLang="de-DE" sz="2800" dirty="0">
                <a:solidFill>
                  <a:srgbClr val="002060"/>
                </a:solidFill>
              </a:rPr>
              <a:t>gut	</a:t>
            </a:r>
            <a:r>
              <a:rPr lang="de-DE" altLang="de-DE" sz="2800" dirty="0" smtClean="0">
                <a:solidFill>
                  <a:srgbClr val="002060"/>
                </a:solidFill>
              </a:rPr>
              <a:t>	   9</a:t>
            </a:r>
            <a:r>
              <a:rPr lang="de-DE" altLang="de-DE" sz="2800" dirty="0">
                <a:solidFill>
                  <a:srgbClr val="002060"/>
                </a:solidFill>
              </a:rPr>
              <a:t>	 	</a:t>
            </a:r>
            <a:r>
              <a:rPr lang="de-DE" altLang="de-DE" sz="2800" dirty="0" smtClean="0">
                <a:solidFill>
                  <a:srgbClr val="002060"/>
                </a:solidFill>
              </a:rPr>
              <a:t>16</a:t>
            </a:r>
          </a:p>
          <a:p>
            <a:pPr marL="0" indent="0">
              <a:lnSpc>
                <a:spcPct val="120000"/>
              </a:lnSpc>
              <a:buNone/>
              <a:tabLst>
                <a:tab pos="2857272" algn="l"/>
                <a:tab pos="3254115" algn="l"/>
                <a:tab pos="5238330" algn="l"/>
                <a:tab pos="5555806" algn="l"/>
              </a:tabLst>
            </a:pPr>
            <a:r>
              <a:rPr lang="de-DE" altLang="de-DE" sz="2800" dirty="0" smtClean="0">
                <a:solidFill>
                  <a:srgbClr val="002060"/>
                </a:solidFill>
              </a:rPr>
              <a:t>Partiell</a:t>
            </a:r>
            <a:r>
              <a:rPr lang="de-DE" altLang="de-DE" sz="2800" dirty="0">
                <a:solidFill>
                  <a:srgbClr val="002060"/>
                </a:solidFill>
              </a:rPr>
              <a:t>		  </a:t>
            </a:r>
            <a:r>
              <a:rPr lang="de-DE" altLang="de-DE" sz="2800" dirty="0" smtClean="0">
                <a:solidFill>
                  <a:srgbClr val="002060"/>
                </a:solidFill>
              </a:rPr>
              <a:t>43</a:t>
            </a:r>
            <a:r>
              <a:rPr lang="de-DE" altLang="de-DE" sz="2800" dirty="0">
                <a:solidFill>
                  <a:srgbClr val="002060"/>
                </a:solidFill>
              </a:rPr>
              <a:t>	</a:t>
            </a:r>
            <a:r>
              <a:rPr lang="de-DE" altLang="de-DE" sz="2800" dirty="0" smtClean="0">
                <a:solidFill>
                  <a:srgbClr val="002060"/>
                </a:solidFill>
              </a:rPr>
              <a:t>     </a:t>
            </a:r>
            <a:r>
              <a:rPr lang="de-DE" altLang="de-DE" sz="2800" dirty="0">
                <a:solidFill>
                  <a:srgbClr val="002060"/>
                </a:solidFill>
              </a:rPr>
              <a:t>43	</a:t>
            </a:r>
            <a:endParaRPr lang="de-DE" altLang="de-DE" sz="2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  <a:tabLst>
                <a:tab pos="2857272" algn="l"/>
                <a:tab pos="3254115" algn="l"/>
                <a:tab pos="5238330" algn="l"/>
                <a:tab pos="5555806" algn="l"/>
              </a:tabLst>
            </a:pPr>
            <a:r>
              <a:rPr lang="de-DE" altLang="de-DE" sz="2800" dirty="0" smtClean="0">
                <a:solidFill>
                  <a:srgbClr val="002060"/>
                </a:solidFill>
              </a:rPr>
              <a:t>Minimal		  18</a:t>
            </a:r>
            <a:r>
              <a:rPr lang="de-DE" altLang="de-DE" sz="2800" dirty="0">
                <a:solidFill>
                  <a:srgbClr val="002060"/>
                </a:solidFill>
              </a:rPr>
              <a:t>		</a:t>
            </a:r>
            <a:r>
              <a:rPr lang="de-DE" altLang="de-DE" sz="2800" dirty="0" smtClean="0">
                <a:solidFill>
                  <a:srgbClr val="002060"/>
                </a:solidFill>
              </a:rPr>
              <a:t> 7   	        Progression</a:t>
            </a:r>
            <a:r>
              <a:rPr lang="de-DE" altLang="de-DE" sz="2800" dirty="0">
                <a:solidFill>
                  <a:srgbClr val="002060"/>
                </a:solidFill>
              </a:rPr>
              <a:t>		 </a:t>
            </a:r>
            <a:r>
              <a:rPr lang="de-DE" altLang="de-DE" sz="2800" dirty="0" smtClean="0">
                <a:solidFill>
                  <a:srgbClr val="002060"/>
                </a:solidFill>
              </a:rPr>
              <a:t> 26</a:t>
            </a:r>
            <a:r>
              <a:rPr lang="de-DE" altLang="de-DE" sz="2800" dirty="0">
                <a:solidFill>
                  <a:srgbClr val="002060"/>
                </a:solidFill>
              </a:rPr>
              <a:t>	</a:t>
            </a:r>
            <a:r>
              <a:rPr lang="de-DE" altLang="de-DE" sz="2800" dirty="0" smtClean="0">
                <a:solidFill>
                  <a:srgbClr val="002060"/>
                </a:solidFill>
              </a:rPr>
              <a:t>     </a:t>
            </a:r>
            <a:r>
              <a:rPr lang="de-DE" altLang="de-DE" sz="2800" dirty="0">
                <a:solidFill>
                  <a:srgbClr val="002060"/>
                </a:solidFill>
              </a:rPr>
              <a:t>12	</a:t>
            </a:r>
            <a:r>
              <a:rPr lang="de-DE" altLang="de-DE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sz="3200" dirty="0" err="1"/>
              <a:t>Autologe</a:t>
            </a:r>
            <a:r>
              <a:rPr lang="de-DE" altLang="de-DE" sz="3200" dirty="0"/>
              <a:t> KMT vs. Chemotherapie</a:t>
            </a:r>
            <a:endParaRPr lang="de-DE" altLang="de-DE" sz="3200" b="0" dirty="0">
              <a:solidFill>
                <a:srgbClr val="66FF33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896308" y="4917780"/>
            <a:ext cx="1214488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>
            <a:spAutoFit/>
          </a:bodyPr>
          <a:lstStyle/>
          <a:p>
            <a:r>
              <a:rPr lang="de-DE" altLang="de-DE" sz="1200" b="1" i="1" dirty="0" err="1">
                <a:solidFill>
                  <a:srgbClr val="FFFFCC"/>
                </a:solidFill>
                <a:latin typeface="+mj-lt"/>
              </a:rPr>
              <a:t>Attal</a:t>
            </a:r>
            <a:r>
              <a:rPr lang="de-DE" altLang="de-DE" sz="1200" b="1" i="1" dirty="0">
                <a:solidFill>
                  <a:srgbClr val="FFFFCC"/>
                </a:solidFill>
                <a:latin typeface="+mj-lt"/>
              </a:rPr>
              <a:t> et al., 1996</a:t>
            </a:r>
            <a:endParaRPr lang="de-DE" altLang="de-DE" sz="1200" b="1" i="1" dirty="0">
              <a:latin typeface="+mj-lt"/>
            </a:endParaRP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1034062" y="2025058"/>
            <a:ext cx="6908800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20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04" y="42053"/>
            <a:ext cx="8280053" cy="8572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sz="2800" dirty="0" err="1"/>
              <a:t>Allogene</a:t>
            </a:r>
            <a:r>
              <a:rPr lang="de-DE" altLang="de-DE" sz="2800" dirty="0"/>
              <a:t> KMT vs. </a:t>
            </a:r>
            <a:r>
              <a:rPr lang="de-DE" altLang="de-DE" sz="2800" dirty="0" err="1"/>
              <a:t>Autologe</a:t>
            </a:r>
            <a:r>
              <a:rPr lang="de-DE" altLang="de-DE" sz="2800" dirty="0"/>
              <a:t> Stammzelltransplantation</a:t>
            </a:r>
            <a:endParaRPr lang="de-DE" altLang="de-DE" sz="2800" b="0" dirty="0">
              <a:solidFill>
                <a:srgbClr val="66FF33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2147984"/>
            <a:ext cx="8263467" cy="2686050"/>
          </a:xfrm>
        </p:spPr>
        <p:txBody>
          <a:bodyPr>
            <a:normAutofit fontScale="55000" lnSpcReduction="20000"/>
          </a:bodyPr>
          <a:lstStyle/>
          <a:p>
            <a:pPr marL="0" indent="0" defTabSz="746065">
              <a:buNone/>
              <a:tabLst>
                <a:tab pos="3809696" algn="l"/>
                <a:tab pos="5238330" algn="l"/>
                <a:tab pos="6508230" algn="l"/>
              </a:tabLst>
            </a:pPr>
            <a:r>
              <a:rPr lang="de-DE" altLang="de-DE" dirty="0">
                <a:solidFill>
                  <a:srgbClr val="002060"/>
                </a:solidFill>
              </a:rPr>
              <a:t>Patientenzahl (n)	112	112</a:t>
            </a:r>
          </a:p>
          <a:p>
            <a:pPr marL="0" indent="0" defTabSz="746065">
              <a:lnSpc>
                <a:spcPct val="120000"/>
              </a:lnSpc>
              <a:buNone/>
              <a:tabLst>
                <a:tab pos="3809696" algn="l"/>
                <a:tab pos="5238330" algn="l"/>
                <a:tab pos="6508230" algn="l"/>
              </a:tabLst>
            </a:pPr>
            <a:r>
              <a:rPr lang="de-DE" altLang="de-DE" dirty="0">
                <a:solidFill>
                  <a:srgbClr val="002060"/>
                </a:solidFill>
              </a:rPr>
              <a:t>Ansprechrate 	86 %	12 %	&lt;</a:t>
            </a:r>
            <a:r>
              <a:rPr lang="de-DE" altLang="de-DE" dirty="0" smtClean="0">
                <a:solidFill>
                  <a:srgbClr val="002060"/>
                </a:solidFill>
              </a:rPr>
              <a:t>0.00</a:t>
            </a:r>
          </a:p>
          <a:p>
            <a:pPr marL="0" indent="0" defTabSz="746065">
              <a:lnSpc>
                <a:spcPct val="120000"/>
              </a:lnSpc>
              <a:buNone/>
              <a:tabLst>
                <a:tab pos="3809696" algn="l"/>
                <a:tab pos="5238330" algn="l"/>
                <a:tab pos="6508230" algn="l"/>
              </a:tabLst>
            </a:pPr>
            <a:r>
              <a:rPr lang="de-DE" altLang="de-DE" dirty="0" smtClean="0">
                <a:solidFill>
                  <a:srgbClr val="002060"/>
                </a:solidFill>
              </a:rPr>
              <a:t>Überlebenszeit </a:t>
            </a:r>
            <a:r>
              <a:rPr lang="de-DE" altLang="de-DE" dirty="0">
                <a:solidFill>
                  <a:srgbClr val="002060"/>
                </a:solidFill>
              </a:rPr>
              <a:t>(Monate)	34	18	&lt;0.001	</a:t>
            </a:r>
            <a:endParaRPr lang="de-DE" altLang="de-DE" dirty="0" smtClean="0">
              <a:solidFill>
                <a:srgbClr val="002060"/>
              </a:solidFill>
            </a:endParaRPr>
          </a:p>
          <a:p>
            <a:pPr marL="0" indent="0" defTabSz="746065">
              <a:lnSpc>
                <a:spcPct val="120000"/>
              </a:lnSpc>
              <a:buNone/>
              <a:tabLst>
                <a:tab pos="3809696" algn="l"/>
                <a:tab pos="5238330" algn="l"/>
                <a:tab pos="6508230" algn="l"/>
              </a:tabLst>
            </a:pPr>
            <a:r>
              <a:rPr lang="de-DE" altLang="de-DE" dirty="0" err="1" smtClean="0">
                <a:solidFill>
                  <a:srgbClr val="002060"/>
                </a:solidFill>
              </a:rPr>
              <a:t>Relapsrate</a:t>
            </a:r>
            <a:r>
              <a:rPr lang="de-DE" altLang="de-DE" dirty="0" smtClean="0">
                <a:solidFill>
                  <a:srgbClr val="002060"/>
                </a:solidFill>
              </a:rPr>
              <a:t> </a:t>
            </a:r>
            <a:r>
              <a:rPr lang="de-DE" altLang="de-DE" dirty="0">
                <a:solidFill>
                  <a:srgbClr val="002060"/>
                </a:solidFill>
              </a:rPr>
              <a:t>(48 Monate)	70 %	50 %	&lt;0.04	      Zeit bis zum </a:t>
            </a:r>
            <a:r>
              <a:rPr lang="de-DE" altLang="de-DE" dirty="0" err="1">
                <a:solidFill>
                  <a:srgbClr val="002060"/>
                </a:solidFill>
              </a:rPr>
              <a:t>Relaps</a:t>
            </a:r>
            <a:r>
              <a:rPr lang="de-DE" altLang="de-DE" dirty="0">
                <a:solidFill>
                  <a:srgbClr val="002060"/>
                </a:solidFill>
              </a:rPr>
              <a:t> (Monate)	23	56	&lt;0.02 Mortalität (24 Monate)	13 %	41 %	&lt;0.001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126635" y="1398685"/>
            <a:ext cx="1422400" cy="63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2000" b="1" dirty="0" err="1">
                <a:solidFill>
                  <a:srgbClr val="002060"/>
                </a:solidFill>
                <a:latin typeface="+mj-lt"/>
              </a:rPr>
              <a:t>Autologe</a:t>
            </a:r>
            <a:endParaRPr lang="de-DE" altLang="de-DE" sz="2000" b="1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de-DE" altLang="de-DE" sz="2000" b="1" dirty="0">
                <a:solidFill>
                  <a:srgbClr val="002060"/>
                </a:solidFill>
                <a:latin typeface="+mj-lt"/>
              </a:rPr>
              <a:t>SZT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07363" y="992409"/>
            <a:ext cx="8226778" cy="38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/>
          <a:p>
            <a:pPr algn="ctr"/>
            <a:r>
              <a:rPr lang="de-DE" altLang="de-DE" sz="2000" b="1" i="1" dirty="0">
                <a:solidFill>
                  <a:srgbClr val="002060"/>
                </a:solidFill>
                <a:latin typeface="+mj-lt"/>
              </a:rPr>
              <a:t>Eine retrospektive Analyse, </a:t>
            </a:r>
            <a:r>
              <a:rPr lang="de-DE" altLang="de-DE" sz="2000" b="1" i="1" dirty="0" err="1">
                <a:solidFill>
                  <a:srgbClr val="002060"/>
                </a:solidFill>
                <a:latin typeface="+mj-lt"/>
              </a:rPr>
              <a:t>Björkstrand</a:t>
            </a:r>
            <a:r>
              <a:rPr lang="de-DE" altLang="de-DE" sz="2000" b="1" i="1" dirty="0">
                <a:solidFill>
                  <a:srgbClr val="002060"/>
                </a:solidFill>
                <a:latin typeface="+mj-lt"/>
              </a:rPr>
              <a:t> et al., 1996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694267" y="2524853"/>
            <a:ext cx="79248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4" tIns="38097" rIns="76194" bIns="38097" anchor="ctr"/>
          <a:lstStyle/>
          <a:p>
            <a:endParaRPr lang="de-AT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565012" y="1390057"/>
            <a:ext cx="1422400" cy="63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2000" b="1" dirty="0" err="1" smtClean="0">
                <a:solidFill>
                  <a:srgbClr val="002060"/>
                </a:solidFill>
                <a:latin typeface="+mj-lt"/>
              </a:rPr>
              <a:t>Allogene</a:t>
            </a:r>
            <a:endParaRPr lang="de-DE" altLang="de-DE" sz="2000" b="1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de-DE" altLang="de-DE" sz="2000" b="1" dirty="0">
                <a:solidFill>
                  <a:srgbClr val="002060"/>
                </a:solidFill>
                <a:latin typeface="+mj-lt"/>
              </a:rPr>
              <a:t>KMT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7382933" y="1600200"/>
            <a:ext cx="1422400" cy="71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2300" b="1" i="1">
                <a:solidFill>
                  <a:schemeClr val="bg1"/>
                </a:solidFill>
              </a:rPr>
              <a:t>Signif.</a:t>
            </a:r>
          </a:p>
          <a:p>
            <a:pPr algn="ctr">
              <a:lnSpc>
                <a:spcPct val="90000"/>
              </a:lnSpc>
            </a:pPr>
            <a:r>
              <a:rPr lang="de-DE" altLang="de-DE" sz="2300" b="1" i="1">
                <a:solidFill>
                  <a:schemeClr val="bg1"/>
                </a:solidFill>
              </a:rPr>
              <a:t>p</a:t>
            </a:r>
            <a:endParaRPr lang="de-DE" altLang="de-DE" sz="23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70"/>
            <a:ext cx="7772400" cy="8572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altLang="de-DE" dirty="0">
                <a:solidFill>
                  <a:schemeClr val="tx2">
                    <a:lumMod val="75000"/>
                  </a:schemeClr>
                </a:solidFill>
              </a:rPr>
              <a:t>Das Multiple </a:t>
            </a:r>
            <a:r>
              <a:rPr lang="de-DE" altLang="de-DE" dirty="0" err="1">
                <a:solidFill>
                  <a:schemeClr val="tx2">
                    <a:lumMod val="75000"/>
                  </a:schemeClr>
                </a:solidFill>
              </a:rPr>
              <a:t>Myelom</a:t>
            </a:r>
            <a:endParaRPr lang="de-DE" altLang="de-DE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416" y="1207698"/>
            <a:ext cx="7425585" cy="3543300"/>
          </a:xfrm>
        </p:spPr>
        <p:txBody>
          <a:bodyPr>
            <a:normAutofit/>
          </a:bodyPr>
          <a:lstStyle/>
          <a:p>
            <a:pPr marL="793687" indent="-396843">
              <a:spcAft>
                <a:spcPct val="0"/>
              </a:spcAft>
              <a:buNone/>
            </a:pPr>
            <a:r>
              <a:rPr lang="de-DE" altLang="de-DE" sz="3000" b="1" dirty="0">
                <a:solidFill>
                  <a:srgbClr val="66FF33"/>
                </a:solidFill>
              </a:rPr>
              <a:t>	</a:t>
            </a:r>
            <a:r>
              <a:rPr lang="de-DE" altLang="de-DE" sz="3000" b="1" dirty="0">
                <a:solidFill>
                  <a:srgbClr val="002060"/>
                </a:solidFill>
              </a:rPr>
              <a:t>Inzidenz:</a:t>
            </a:r>
            <a:r>
              <a:rPr lang="de-DE" altLang="de-DE" sz="3000" dirty="0">
                <a:solidFill>
                  <a:srgbClr val="002060"/>
                </a:solidFill>
              </a:rPr>
              <a:t> 	</a:t>
            </a:r>
            <a:r>
              <a:rPr lang="de-DE" altLang="de-DE" sz="3000" dirty="0"/>
              <a:t>			</a:t>
            </a:r>
            <a:r>
              <a:rPr lang="de-DE" altLang="de-DE" sz="3000" dirty="0">
                <a:solidFill>
                  <a:srgbClr val="002060"/>
                </a:solidFill>
              </a:rPr>
              <a:t>4/100000 </a:t>
            </a:r>
            <a:r>
              <a:rPr lang="de-DE" altLang="de-DE" sz="3000" dirty="0" smtClean="0">
                <a:solidFill>
                  <a:srgbClr val="002060"/>
                </a:solidFill>
              </a:rPr>
              <a:t>Einwohner/Jahr</a:t>
            </a:r>
          </a:p>
          <a:p>
            <a:pPr marL="793687" indent="-396843">
              <a:spcAft>
                <a:spcPct val="0"/>
              </a:spcAft>
              <a:buNone/>
            </a:pPr>
            <a:r>
              <a:rPr lang="de-DE" altLang="de-DE" sz="3000" dirty="0" smtClean="0">
                <a:solidFill>
                  <a:srgbClr val="002060"/>
                </a:solidFill>
              </a:rPr>
              <a:t>    		10</a:t>
            </a:r>
            <a:r>
              <a:rPr lang="de-DE" altLang="de-DE" sz="3000" dirty="0">
                <a:solidFill>
                  <a:srgbClr val="002060"/>
                </a:solidFill>
              </a:rPr>
              <a:t>% aller </a:t>
            </a:r>
            <a:r>
              <a:rPr lang="de-DE" altLang="de-DE" sz="3000" dirty="0" smtClean="0">
                <a:solidFill>
                  <a:srgbClr val="002060"/>
                </a:solidFill>
              </a:rPr>
              <a:t>hämatologischen </a:t>
            </a:r>
            <a:r>
              <a:rPr lang="de-DE" altLang="de-DE" sz="3000" dirty="0" err="1" smtClean="0">
                <a:solidFill>
                  <a:srgbClr val="002060"/>
                </a:solidFill>
              </a:rPr>
              <a:t>Neoplasien</a:t>
            </a:r>
            <a:r>
              <a:rPr lang="de-DE" altLang="de-DE" sz="3000" dirty="0">
                <a:solidFill>
                  <a:srgbClr val="002060"/>
                </a:solidFill>
              </a:rPr>
              <a:t>					</a:t>
            </a:r>
          </a:p>
          <a:p>
            <a:pPr marL="793687" indent="-396843">
              <a:buNone/>
            </a:pPr>
            <a:r>
              <a:rPr lang="de-DE" altLang="de-DE" sz="3000" b="1" dirty="0">
                <a:solidFill>
                  <a:srgbClr val="66FF33"/>
                </a:solidFill>
              </a:rPr>
              <a:t>	</a:t>
            </a:r>
            <a:r>
              <a:rPr lang="de-DE" altLang="de-DE" sz="3000" b="1" dirty="0">
                <a:solidFill>
                  <a:srgbClr val="002060"/>
                </a:solidFill>
              </a:rPr>
              <a:t>Altersgipfel:</a:t>
            </a:r>
            <a:r>
              <a:rPr lang="de-DE" altLang="de-DE" sz="3000" b="1" dirty="0">
                <a:solidFill>
                  <a:srgbClr val="FFFF00"/>
                </a:solidFill>
              </a:rPr>
              <a:t>	</a:t>
            </a:r>
            <a:r>
              <a:rPr lang="de-DE" altLang="de-DE" sz="3000" dirty="0"/>
              <a:t>			 </a:t>
            </a:r>
            <a:r>
              <a:rPr lang="de-DE" altLang="de-DE" sz="3000" dirty="0" smtClean="0">
                <a:solidFill>
                  <a:srgbClr val="002060"/>
                </a:solidFill>
              </a:rPr>
              <a:t>65 </a:t>
            </a:r>
            <a:r>
              <a:rPr lang="de-DE" altLang="de-DE" sz="3000" dirty="0">
                <a:solidFill>
                  <a:srgbClr val="002060"/>
                </a:solidFill>
              </a:rPr>
              <a:t>Jahre				</a:t>
            </a:r>
            <a:r>
              <a:rPr lang="de-DE" altLang="de-DE" sz="3000" dirty="0" smtClean="0">
                <a:solidFill>
                  <a:srgbClr val="002060"/>
                </a:solidFill>
              </a:rPr>
              <a:t> 3</a:t>
            </a:r>
            <a:r>
              <a:rPr lang="de-DE" altLang="de-DE" sz="3000" dirty="0">
                <a:solidFill>
                  <a:srgbClr val="002060"/>
                </a:solidFill>
              </a:rPr>
              <a:t>% der Patienten sind &lt; 40 Jahre	</a:t>
            </a:r>
            <a:r>
              <a:rPr lang="de-DE" altLang="de-DE" sz="3000" dirty="0"/>
              <a:t>				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7152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1067" y="12940"/>
            <a:ext cx="8128000" cy="857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2400" dirty="0"/>
              <a:t>Risikoadaptierte Therapie des Multiplen </a:t>
            </a:r>
            <a:r>
              <a:rPr lang="de-DE" altLang="de-DE" sz="2400" dirty="0" err="1"/>
              <a:t>Myeloms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200" i="1" dirty="0"/>
              <a:t>Zusammenfassung</a:t>
            </a:r>
            <a:endParaRPr lang="de-DE" altLang="de-DE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7159" y="1056735"/>
            <a:ext cx="7234367" cy="388620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de-DE" altLang="de-DE" sz="3800" b="1" dirty="0">
                <a:solidFill>
                  <a:srgbClr val="002060"/>
                </a:solidFill>
              </a:rPr>
              <a:t>Alter &lt; 65 Jahre:</a:t>
            </a:r>
            <a:endParaRPr lang="de-DE" altLang="de-DE" sz="3800" dirty="0">
              <a:solidFill>
                <a:srgbClr val="002060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de-DE" altLang="de-DE" dirty="0">
                <a:solidFill>
                  <a:srgbClr val="002060"/>
                </a:solidFill>
              </a:rPr>
              <a:t>	</a:t>
            </a:r>
            <a:r>
              <a:rPr lang="de-DE" altLang="de-DE" dirty="0" err="1">
                <a:solidFill>
                  <a:srgbClr val="002060"/>
                </a:solidFill>
              </a:rPr>
              <a:t>Autologe</a:t>
            </a:r>
            <a:r>
              <a:rPr lang="de-DE" altLang="de-DE" dirty="0">
                <a:solidFill>
                  <a:srgbClr val="002060"/>
                </a:solidFill>
              </a:rPr>
              <a:t> SZT (bis zum 70. </a:t>
            </a:r>
            <a:r>
              <a:rPr lang="de-DE" altLang="de-DE" dirty="0" err="1">
                <a:solidFill>
                  <a:srgbClr val="002060"/>
                </a:solidFill>
              </a:rPr>
              <a:t>Lj</a:t>
            </a:r>
            <a:r>
              <a:rPr lang="de-DE" altLang="de-DE" dirty="0">
                <a:solidFill>
                  <a:srgbClr val="002060"/>
                </a:solidFill>
              </a:rPr>
              <a:t>. bei gutem Perf. Status 	und günstigen Risikoparametern)</a:t>
            </a:r>
          </a:p>
          <a:p>
            <a:pPr marL="0" indent="0">
              <a:spcBef>
                <a:spcPct val="40000"/>
              </a:spcBef>
              <a:spcAft>
                <a:spcPct val="0"/>
              </a:spcAft>
              <a:buNone/>
            </a:pPr>
            <a:r>
              <a:rPr lang="de-DE" altLang="de-DE" sz="3800" b="1" dirty="0">
                <a:solidFill>
                  <a:srgbClr val="002060"/>
                </a:solidFill>
              </a:rPr>
              <a:t>Alter &lt; 50 Jahre:</a:t>
            </a:r>
            <a:endParaRPr lang="de-DE" altLang="de-DE" sz="3800" dirty="0">
              <a:solidFill>
                <a:srgbClr val="002060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de-DE" altLang="de-DE" dirty="0">
                <a:solidFill>
                  <a:srgbClr val="002060"/>
                </a:solidFill>
              </a:rPr>
              <a:t>	bei Verwandtenspender ggf. </a:t>
            </a:r>
            <a:r>
              <a:rPr lang="de-DE" altLang="de-DE" dirty="0" err="1">
                <a:solidFill>
                  <a:srgbClr val="002060"/>
                </a:solidFill>
              </a:rPr>
              <a:t>allogene</a:t>
            </a:r>
            <a:r>
              <a:rPr lang="de-DE" altLang="de-DE" dirty="0">
                <a:solidFill>
                  <a:srgbClr val="002060"/>
                </a:solidFill>
              </a:rPr>
              <a:t> KMT</a:t>
            </a:r>
          </a:p>
          <a:p>
            <a:pPr marL="0" indent="0">
              <a:spcBef>
                <a:spcPct val="40000"/>
              </a:spcBef>
              <a:spcAft>
                <a:spcPct val="0"/>
              </a:spcAft>
              <a:buNone/>
            </a:pPr>
            <a:r>
              <a:rPr lang="de-DE" altLang="de-DE" sz="3800" b="1" dirty="0">
                <a:solidFill>
                  <a:srgbClr val="002060"/>
                </a:solidFill>
              </a:rPr>
              <a:t>Alter &gt; 65 Jahre:</a:t>
            </a:r>
            <a:endParaRPr lang="de-DE" altLang="de-DE" sz="3800" dirty="0">
              <a:solidFill>
                <a:srgbClr val="002060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de-DE" altLang="de-DE" b="1" dirty="0">
                <a:solidFill>
                  <a:srgbClr val="002060"/>
                </a:solidFill>
              </a:rPr>
              <a:t>     </a:t>
            </a:r>
            <a:r>
              <a:rPr lang="de-DE" altLang="de-DE" b="1" dirty="0" smtClean="0">
                <a:solidFill>
                  <a:srgbClr val="002060"/>
                </a:solidFill>
              </a:rPr>
              <a:t>	</a:t>
            </a:r>
            <a:r>
              <a:rPr lang="de-DE" altLang="de-DE" sz="3400" b="1" dirty="0" smtClean="0">
                <a:solidFill>
                  <a:srgbClr val="002060"/>
                </a:solidFill>
              </a:rPr>
              <a:t>Günstige </a:t>
            </a:r>
            <a:r>
              <a:rPr lang="de-DE" altLang="de-DE" sz="3400" b="1" dirty="0">
                <a:solidFill>
                  <a:srgbClr val="002060"/>
                </a:solidFill>
              </a:rPr>
              <a:t>Prognoseparameter:</a:t>
            </a:r>
            <a:r>
              <a:rPr lang="de-DE" altLang="de-DE" sz="3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Aft>
                <a:spcPct val="0"/>
              </a:spcAft>
              <a:buNone/>
            </a:pPr>
            <a:r>
              <a:rPr lang="de-DE" altLang="de-DE" dirty="0">
                <a:solidFill>
                  <a:srgbClr val="002060"/>
                </a:solidFill>
              </a:rPr>
              <a:t>	</a:t>
            </a:r>
            <a:r>
              <a:rPr lang="de-DE" altLang="de-DE" dirty="0" err="1">
                <a:solidFill>
                  <a:srgbClr val="002060"/>
                </a:solidFill>
              </a:rPr>
              <a:t>Melphalan</a:t>
            </a:r>
            <a:r>
              <a:rPr lang="de-DE" altLang="de-DE" dirty="0">
                <a:solidFill>
                  <a:srgbClr val="002060"/>
                </a:solidFill>
              </a:rPr>
              <a:t> + </a:t>
            </a:r>
            <a:r>
              <a:rPr lang="de-DE" altLang="de-DE" dirty="0" err="1">
                <a:solidFill>
                  <a:srgbClr val="002060"/>
                </a:solidFill>
              </a:rPr>
              <a:t>Prednisolon</a:t>
            </a:r>
            <a:r>
              <a:rPr lang="de-DE" altLang="de-DE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Aft>
                <a:spcPct val="0"/>
              </a:spcAft>
              <a:buNone/>
            </a:pPr>
            <a:r>
              <a:rPr lang="de-DE" altLang="de-DE" b="1" dirty="0">
                <a:solidFill>
                  <a:srgbClr val="002060"/>
                </a:solidFill>
              </a:rPr>
              <a:t>     </a:t>
            </a:r>
            <a:r>
              <a:rPr lang="de-DE" altLang="de-DE" b="1" dirty="0" smtClean="0">
                <a:solidFill>
                  <a:srgbClr val="002060"/>
                </a:solidFill>
              </a:rPr>
              <a:t>	</a:t>
            </a:r>
            <a:r>
              <a:rPr lang="de-DE" altLang="de-DE" sz="3400" b="1" dirty="0" smtClean="0">
                <a:solidFill>
                  <a:srgbClr val="002060"/>
                </a:solidFill>
              </a:rPr>
              <a:t>Ungünstige </a:t>
            </a:r>
            <a:r>
              <a:rPr lang="de-DE" altLang="de-DE" sz="3400" b="1" dirty="0">
                <a:solidFill>
                  <a:srgbClr val="002060"/>
                </a:solidFill>
              </a:rPr>
              <a:t>Prognoseparameter: </a:t>
            </a:r>
          </a:p>
          <a:p>
            <a:pPr marL="0" indent="0">
              <a:spcAft>
                <a:spcPct val="0"/>
              </a:spcAft>
              <a:buNone/>
            </a:pPr>
            <a:r>
              <a:rPr lang="de-DE" altLang="de-DE" dirty="0">
                <a:solidFill>
                  <a:srgbClr val="002060"/>
                </a:solidFill>
              </a:rPr>
              <a:t>	</a:t>
            </a:r>
            <a:r>
              <a:rPr lang="de-DE" altLang="de-DE" dirty="0" err="1" smtClean="0">
                <a:solidFill>
                  <a:srgbClr val="002060"/>
                </a:solidFill>
              </a:rPr>
              <a:t>Alkylantien</a:t>
            </a:r>
            <a:r>
              <a:rPr lang="de-DE" altLang="de-DE" dirty="0" smtClean="0">
                <a:solidFill>
                  <a:srgbClr val="002060"/>
                </a:solidFill>
              </a:rPr>
              <a:t> </a:t>
            </a:r>
            <a:r>
              <a:rPr lang="de-DE" altLang="de-DE" dirty="0">
                <a:solidFill>
                  <a:srgbClr val="002060"/>
                </a:solidFill>
              </a:rPr>
              <a:t>+ </a:t>
            </a:r>
            <a:r>
              <a:rPr lang="de-DE" altLang="de-DE" dirty="0" err="1">
                <a:solidFill>
                  <a:srgbClr val="002060"/>
                </a:solidFill>
              </a:rPr>
              <a:t>Vincristin</a:t>
            </a:r>
            <a:r>
              <a:rPr lang="de-DE" altLang="de-DE" dirty="0">
                <a:solidFill>
                  <a:srgbClr val="002060"/>
                </a:solidFill>
              </a:rPr>
              <a:t> + </a:t>
            </a:r>
            <a:r>
              <a:rPr lang="de-DE" altLang="de-DE" dirty="0" err="1">
                <a:solidFill>
                  <a:srgbClr val="002060"/>
                </a:solidFill>
              </a:rPr>
              <a:t>Prednisolon</a:t>
            </a:r>
            <a:r>
              <a:rPr lang="de-DE" altLang="de-DE" dirty="0">
                <a:solidFill>
                  <a:srgbClr val="002060"/>
                </a:solidFill>
              </a:rPr>
              <a:t>, </a:t>
            </a:r>
          </a:p>
          <a:p>
            <a:pPr marL="0" indent="0">
              <a:spcAft>
                <a:spcPct val="0"/>
              </a:spcAft>
              <a:buNone/>
            </a:pPr>
            <a:r>
              <a:rPr lang="de-DE" altLang="de-DE" dirty="0" smtClean="0">
                <a:solidFill>
                  <a:srgbClr val="002060"/>
                </a:solidFill>
              </a:rPr>
              <a:t>	</a:t>
            </a:r>
            <a:r>
              <a:rPr lang="de-DE" altLang="de-DE" dirty="0" err="1" smtClean="0">
                <a:solidFill>
                  <a:srgbClr val="002060"/>
                </a:solidFill>
              </a:rPr>
              <a:t>Vincristin</a:t>
            </a:r>
            <a:r>
              <a:rPr lang="de-DE" altLang="de-DE" dirty="0" smtClean="0">
                <a:solidFill>
                  <a:srgbClr val="002060"/>
                </a:solidFill>
              </a:rPr>
              <a:t> </a:t>
            </a:r>
            <a:r>
              <a:rPr lang="de-DE" altLang="de-DE" dirty="0">
                <a:solidFill>
                  <a:srgbClr val="002060"/>
                </a:solidFill>
              </a:rPr>
              <a:t>+ </a:t>
            </a:r>
            <a:r>
              <a:rPr lang="de-DE" altLang="de-DE" dirty="0" err="1">
                <a:solidFill>
                  <a:srgbClr val="002060"/>
                </a:solidFill>
              </a:rPr>
              <a:t>Doxorubicin</a:t>
            </a:r>
            <a:r>
              <a:rPr lang="de-DE" altLang="de-DE" dirty="0">
                <a:solidFill>
                  <a:srgbClr val="002060"/>
                </a:solidFill>
              </a:rPr>
              <a:t> + </a:t>
            </a:r>
            <a:r>
              <a:rPr lang="de-DE" altLang="de-DE" dirty="0" err="1">
                <a:solidFill>
                  <a:srgbClr val="002060"/>
                </a:solidFill>
              </a:rPr>
              <a:t>Dexamethason</a:t>
            </a:r>
            <a:r>
              <a:rPr lang="de-DE" altLang="de-DE" dirty="0">
                <a:solidFill>
                  <a:srgbClr val="002060"/>
                </a:solidFill>
              </a:rPr>
              <a:t> (VAD),</a:t>
            </a:r>
          </a:p>
          <a:p>
            <a:pPr marL="0" indent="0">
              <a:spcAft>
                <a:spcPct val="0"/>
              </a:spcAft>
              <a:buNone/>
            </a:pPr>
            <a:r>
              <a:rPr lang="de-DE" altLang="de-DE" dirty="0" smtClean="0">
                <a:solidFill>
                  <a:srgbClr val="002060"/>
                </a:solidFill>
              </a:rPr>
              <a:t>	</a:t>
            </a:r>
            <a:r>
              <a:rPr lang="de-DE" altLang="de-DE" dirty="0" err="1" smtClean="0">
                <a:solidFill>
                  <a:srgbClr val="002060"/>
                </a:solidFill>
              </a:rPr>
              <a:t>Idarubicin</a:t>
            </a:r>
            <a:r>
              <a:rPr lang="de-DE" altLang="de-DE" dirty="0" smtClean="0">
                <a:solidFill>
                  <a:srgbClr val="002060"/>
                </a:solidFill>
              </a:rPr>
              <a:t> </a:t>
            </a:r>
            <a:r>
              <a:rPr lang="de-DE" altLang="de-DE" dirty="0">
                <a:solidFill>
                  <a:srgbClr val="002060"/>
                </a:solidFill>
              </a:rPr>
              <a:t>+ </a:t>
            </a:r>
            <a:r>
              <a:rPr lang="de-DE" altLang="de-DE" dirty="0" err="1">
                <a:solidFill>
                  <a:srgbClr val="002060"/>
                </a:solidFill>
              </a:rPr>
              <a:t>Dexamethason</a:t>
            </a:r>
            <a:endParaRPr lang="de-DE" altLang="de-D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/>
              <a:t>Prognosefaktoren bei </a:t>
            </a:r>
            <a:r>
              <a:rPr lang="de-DE" altLang="de-DE" sz="2800" dirty="0" err="1"/>
              <a:t>Autologer</a:t>
            </a:r>
            <a:r>
              <a:rPr lang="de-DE" altLang="de-DE" sz="2800" dirty="0"/>
              <a:t> SZT und </a:t>
            </a:r>
            <a:r>
              <a:rPr lang="de-DE" altLang="de-DE" sz="2800" dirty="0" err="1"/>
              <a:t>Allogener</a:t>
            </a:r>
            <a:r>
              <a:rPr lang="de-DE" altLang="de-DE" sz="2800" dirty="0"/>
              <a:t> KMT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9383" y="1193954"/>
            <a:ext cx="6561667" cy="3481567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de-DE" altLang="de-DE" sz="2700" b="1" dirty="0" err="1">
                <a:solidFill>
                  <a:srgbClr val="002060"/>
                </a:solidFill>
              </a:rPr>
              <a:t>Autologe</a:t>
            </a:r>
            <a:r>
              <a:rPr lang="de-DE" altLang="de-DE" sz="2700" b="1" dirty="0">
                <a:solidFill>
                  <a:srgbClr val="002060"/>
                </a:solidFill>
              </a:rPr>
              <a:t> Transplantation:	</a:t>
            </a:r>
            <a:endParaRPr lang="de-DE" altLang="de-DE" sz="2800" dirty="0">
              <a:solidFill>
                <a:srgbClr val="002060"/>
              </a:solidFill>
            </a:endParaRP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>
                <a:solidFill>
                  <a:srgbClr val="002060"/>
                </a:solidFill>
              </a:rPr>
              <a:t>Stadium				</a:t>
            </a: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>
                <a:solidFill>
                  <a:srgbClr val="002060"/>
                </a:solidFill>
              </a:rPr>
              <a:t>Komplette Remission			</a:t>
            </a: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>
                <a:solidFill>
                  <a:srgbClr val="002060"/>
                </a:solidFill>
              </a:rPr>
              <a:t>Intensität der Vorbehandlung	</a:t>
            </a: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>
                <a:solidFill>
                  <a:srgbClr val="002060"/>
                </a:solidFill>
              </a:rPr>
              <a:t>ß</a:t>
            </a:r>
            <a:r>
              <a:rPr lang="de-DE" altLang="de-DE" sz="2800" baseline="-25000" dirty="0">
                <a:solidFill>
                  <a:srgbClr val="002060"/>
                </a:solidFill>
              </a:rPr>
              <a:t>2</a:t>
            </a:r>
            <a:r>
              <a:rPr lang="de-DE" altLang="de-DE" sz="2800" dirty="0">
                <a:solidFill>
                  <a:srgbClr val="002060"/>
                </a:solidFill>
              </a:rPr>
              <a:t> - Mikroglobulin</a:t>
            </a:r>
            <a:r>
              <a:rPr lang="de-DE" altLang="de-DE" sz="2700" dirty="0">
                <a:solidFill>
                  <a:srgbClr val="002060"/>
                </a:solidFill>
              </a:rPr>
              <a:t>	</a:t>
            </a:r>
            <a:r>
              <a:rPr lang="de-DE" altLang="de-DE" sz="2300" dirty="0">
                <a:solidFill>
                  <a:srgbClr val="002060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spcAft>
                <a:spcPct val="0"/>
              </a:spcAft>
              <a:buNone/>
            </a:pPr>
            <a:r>
              <a:rPr lang="de-DE" altLang="de-DE" sz="2700" b="1" dirty="0" err="1">
                <a:solidFill>
                  <a:srgbClr val="002060"/>
                </a:solidFill>
              </a:rPr>
              <a:t>Allogene</a:t>
            </a:r>
            <a:r>
              <a:rPr lang="de-DE" altLang="de-DE" sz="2700" b="1" dirty="0">
                <a:solidFill>
                  <a:srgbClr val="002060"/>
                </a:solidFill>
              </a:rPr>
              <a:t> KMT:</a:t>
            </a: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 smtClean="0">
                <a:solidFill>
                  <a:srgbClr val="002060"/>
                </a:solidFill>
              </a:rPr>
              <a:t>Geschlecht</a:t>
            </a: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 smtClean="0">
                <a:solidFill>
                  <a:srgbClr val="002060"/>
                </a:solidFill>
              </a:rPr>
              <a:t>Stadium</a:t>
            </a:r>
            <a:r>
              <a:rPr lang="de-DE" altLang="de-DE" sz="2800" dirty="0">
                <a:solidFill>
                  <a:srgbClr val="002060"/>
                </a:solidFill>
              </a:rPr>
              <a:t>			</a:t>
            </a:r>
            <a:endParaRPr lang="de-DE" altLang="de-DE" sz="2800" dirty="0" smtClean="0">
              <a:solidFill>
                <a:srgbClr val="002060"/>
              </a:solidFill>
            </a:endParaRP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 smtClean="0">
                <a:solidFill>
                  <a:srgbClr val="002060"/>
                </a:solidFill>
              </a:rPr>
              <a:t>Vorbehandlung</a:t>
            </a:r>
            <a:r>
              <a:rPr lang="de-DE" altLang="de-DE" sz="2800" dirty="0">
                <a:solidFill>
                  <a:srgbClr val="002060"/>
                </a:solidFill>
              </a:rPr>
              <a:t>	</a:t>
            </a:r>
            <a:endParaRPr lang="de-DE" altLang="de-DE" sz="2800" dirty="0" smtClean="0">
              <a:solidFill>
                <a:srgbClr val="002060"/>
              </a:solidFill>
            </a:endParaRPr>
          </a:p>
          <a:p>
            <a:pPr lvl="1">
              <a:spcAft>
                <a:spcPct val="0"/>
              </a:spcAft>
              <a:buFontTx/>
              <a:buChar char="•"/>
            </a:pPr>
            <a:r>
              <a:rPr lang="de-DE" altLang="de-DE" sz="2800" dirty="0" err="1" smtClean="0">
                <a:solidFill>
                  <a:srgbClr val="002060"/>
                </a:solidFill>
              </a:rPr>
              <a:t>Immunglobulinklasse</a:t>
            </a:r>
            <a:r>
              <a:rPr lang="de-DE" altLang="de-DE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16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dirty="0"/>
              <a:t>Stellenwert von Interferon </a:t>
            </a:r>
            <a:r>
              <a:rPr lang="de-DE" altLang="de-DE" sz="2600" dirty="0" err="1"/>
              <a:t>alpha</a:t>
            </a:r>
            <a:r>
              <a:rPr lang="de-DE" altLang="de-DE" sz="2600" dirty="0"/>
              <a:t> in der Therapie des </a:t>
            </a:r>
            <a:r>
              <a:rPr lang="de-DE" altLang="de-DE" sz="2600" dirty="0" smtClean="0"/>
              <a:t/>
            </a:r>
            <a:br>
              <a:rPr lang="de-DE" altLang="de-DE" sz="2600" dirty="0" smtClean="0"/>
            </a:br>
            <a:r>
              <a:rPr lang="de-DE" altLang="de-DE" sz="2600" dirty="0" smtClean="0"/>
              <a:t>Multiplen </a:t>
            </a:r>
            <a:r>
              <a:rPr lang="de-DE" altLang="de-DE" sz="2600" dirty="0" err="1"/>
              <a:t>Myelomes</a:t>
            </a:r>
            <a:endParaRPr lang="de-DE" altLang="de-DE" sz="26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69" y="1621766"/>
            <a:ext cx="8195733" cy="32004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ct val="0"/>
              </a:spcAft>
              <a:buNone/>
              <a:tabLst>
                <a:tab pos="5000225" algn="l"/>
              </a:tabLst>
            </a:pPr>
            <a:r>
              <a:rPr lang="de-DE" altLang="de-DE" sz="2800" b="1" dirty="0">
                <a:solidFill>
                  <a:srgbClr val="002060"/>
                </a:solidFill>
              </a:rPr>
              <a:t>Induktionstherapie       CT    vs. 	</a:t>
            </a:r>
            <a:r>
              <a:rPr lang="de-DE" altLang="de-DE" sz="2800" b="1" dirty="0" smtClean="0">
                <a:solidFill>
                  <a:srgbClr val="002060"/>
                </a:solidFill>
              </a:rPr>
              <a:t>CT </a:t>
            </a:r>
            <a:r>
              <a:rPr lang="de-DE" altLang="de-DE" sz="2800" b="1" dirty="0">
                <a:solidFill>
                  <a:srgbClr val="002060"/>
                </a:solidFill>
              </a:rPr>
              <a:t>+ IFN</a:t>
            </a:r>
          </a:p>
          <a:p>
            <a:pPr marL="0" indent="0">
              <a:spcAft>
                <a:spcPct val="0"/>
              </a:spcAft>
              <a:buNone/>
              <a:tabLst>
                <a:tab pos="5000225" algn="l"/>
              </a:tabLst>
            </a:pPr>
            <a:r>
              <a:rPr lang="de-DE" altLang="de-DE" sz="2600" dirty="0">
                <a:solidFill>
                  <a:srgbClr val="002060"/>
                </a:solidFill>
              </a:rPr>
              <a:t>Ansprechrate	+  8,5 %	</a:t>
            </a:r>
          </a:p>
          <a:p>
            <a:pPr marL="0" indent="0">
              <a:spcAft>
                <a:spcPct val="0"/>
              </a:spcAft>
              <a:buNone/>
              <a:tabLst>
                <a:tab pos="5000225" algn="l"/>
              </a:tabLst>
            </a:pPr>
            <a:r>
              <a:rPr lang="de-DE" altLang="de-DE" sz="2600" dirty="0" err="1">
                <a:solidFill>
                  <a:srgbClr val="002060"/>
                </a:solidFill>
              </a:rPr>
              <a:t>Rezidivfreies</a:t>
            </a:r>
            <a:r>
              <a:rPr lang="de-DE" altLang="de-DE" sz="2600" dirty="0">
                <a:solidFill>
                  <a:srgbClr val="002060"/>
                </a:solidFill>
              </a:rPr>
              <a:t> Überleben	+  6 Monate	</a:t>
            </a:r>
          </a:p>
          <a:p>
            <a:pPr marL="0" indent="0">
              <a:spcAft>
                <a:spcPct val="0"/>
              </a:spcAft>
              <a:buNone/>
              <a:tabLst>
                <a:tab pos="5000225" algn="l"/>
              </a:tabLst>
            </a:pPr>
            <a:r>
              <a:rPr lang="de-DE" altLang="de-DE" sz="2600" dirty="0">
                <a:solidFill>
                  <a:srgbClr val="002060"/>
                </a:solidFill>
              </a:rPr>
              <a:t>Gesamtüberleben	+  5 Monate</a:t>
            </a:r>
            <a:r>
              <a:rPr lang="de-DE" altLang="de-DE" sz="2700" dirty="0">
                <a:solidFill>
                  <a:srgbClr val="002060"/>
                </a:solidFill>
              </a:rPr>
              <a:t>	</a:t>
            </a:r>
          </a:p>
          <a:p>
            <a:pPr marL="0" indent="0">
              <a:spcBef>
                <a:spcPct val="60000"/>
              </a:spcBef>
              <a:spcAft>
                <a:spcPct val="0"/>
              </a:spcAft>
              <a:buNone/>
              <a:tabLst>
                <a:tab pos="5000225" algn="l"/>
              </a:tabLst>
            </a:pPr>
            <a:r>
              <a:rPr lang="de-DE" altLang="de-DE" sz="2800" b="1" dirty="0">
                <a:solidFill>
                  <a:srgbClr val="002060"/>
                </a:solidFill>
              </a:rPr>
              <a:t>Erhaltungstherapie       Obs.  vs.        IFN</a:t>
            </a:r>
          </a:p>
          <a:p>
            <a:pPr marL="0" indent="0">
              <a:spcAft>
                <a:spcPct val="0"/>
              </a:spcAft>
              <a:buNone/>
              <a:tabLst>
                <a:tab pos="5000225" algn="l"/>
              </a:tabLst>
            </a:pPr>
            <a:r>
              <a:rPr lang="de-DE" altLang="de-DE" sz="2600" dirty="0" err="1">
                <a:solidFill>
                  <a:srgbClr val="002060"/>
                </a:solidFill>
              </a:rPr>
              <a:t>Rezidivfreies</a:t>
            </a:r>
            <a:r>
              <a:rPr lang="de-DE" altLang="de-DE" sz="2600" dirty="0">
                <a:solidFill>
                  <a:srgbClr val="002060"/>
                </a:solidFill>
              </a:rPr>
              <a:t> Überleben	+  7 Monate	</a:t>
            </a:r>
          </a:p>
          <a:p>
            <a:pPr marL="0" indent="0">
              <a:spcAft>
                <a:spcPct val="0"/>
              </a:spcAft>
              <a:buNone/>
              <a:tabLst>
                <a:tab pos="5000225" algn="l"/>
              </a:tabLst>
            </a:pPr>
            <a:r>
              <a:rPr lang="de-DE" altLang="de-DE" sz="2600" dirty="0">
                <a:solidFill>
                  <a:srgbClr val="002060"/>
                </a:solidFill>
              </a:rPr>
              <a:t>Gesamtüberleben 	+  7 Monate 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41867" y="1053501"/>
            <a:ext cx="8226778" cy="41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/>
          <a:p>
            <a:pPr algn="ctr"/>
            <a:r>
              <a:rPr lang="de-DE" altLang="de-DE" sz="2200" b="1" i="1" dirty="0">
                <a:solidFill>
                  <a:srgbClr val="002060"/>
                </a:solidFill>
                <a:latin typeface="+mj-lt"/>
              </a:rPr>
              <a:t>Metaanalyse; Ludwig et al., 1995</a:t>
            </a:r>
          </a:p>
        </p:txBody>
      </p:sp>
    </p:spTree>
    <p:extLst>
      <p:ext uri="{BB962C8B-B14F-4D97-AF65-F5344CB8AC3E}">
        <p14:creationId xmlns:p14="http://schemas.microsoft.com/office/powerpoint/2010/main" val="37811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1901434"/>
            <a:ext cx="7772400" cy="1102519"/>
          </a:xfrm>
        </p:spPr>
        <p:txBody>
          <a:bodyPr rtlCol="0">
            <a:normAutofit fontScale="90000"/>
          </a:bodyPr>
          <a:lstStyle/>
          <a:p>
            <a:pPr defTabSz="914355" fontAlgn="auto">
              <a:spcAft>
                <a:spcPts val="0"/>
              </a:spcAft>
              <a:defRPr/>
            </a:pPr>
            <a:r>
              <a:rPr lang="de-AT" i="1" dirty="0" err="1" smtClean="0">
                <a:solidFill>
                  <a:schemeClr val="accent1">
                    <a:lumMod val="50000"/>
                  </a:schemeClr>
                </a:solidFill>
              </a:rPr>
              <a:t>Myelom</a:t>
            </a:r>
            <a:r>
              <a:rPr lang="de-AT" i="1" dirty="0" smtClean="0">
                <a:solidFill>
                  <a:schemeClr val="accent1">
                    <a:lumMod val="50000"/>
                  </a:schemeClr>
                </a:solidFill>
              </a:rPr>
              <a:t>-Therapie in der Ära der </a:t>
            </a:r>
            <a:br>
              <a:rPr lang="de-AT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i="1" dirty="0" smtClean="0">
                <a:solidFill>
                  <a:schemeClr val="accent1">
                    <a:lumMod val="50000"/>
                  </a:schemeClr>
                </a:solidFill>
              </a:rPr>
              <a:t>„Neuen“ Medikamente</a:t>
            </a:r>
            <a:endParaRPr lang="de-AT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08174" y="1235980"/>
            <a:ext cx="55848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de-DE" altLang="de-DE" sz="40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Lenalidomid</a:t>
            </a:r>
            <a:r>
              <a:rPr lang="de-DE" altLang="de-DE" sz="4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</a:t>
            </a:r>
          </a:p>
          <a:p>
            <a:pPr algn="ctr" defTabSz="914400">
              <a:spcAft>
                <a:spcPct val="30000"/>
              </a:spcAft>
            </a:pPr>
            <a:r>
              <a:rPr lang="de-DE" altLang="de-DE" sz="4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bei AL-</a:t>
            </a:r>
            <a:r>
              <a:rPr lang="de-DE" altLang="de-DE" sz="40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Amyloidose</a:t>
            </a:r>
            <a:endParaRPr lang="de-DE" altLang="de-DE" sz="4000" b="1" i="1" dirty="0" smtClean="0">
              <a:solidFill>
                <a:schemeClr val="tx2">
                  <a:lumMod val="75000"/>
                </a:schemeClr>
              </a:solidFill>
              <a:latin typeface="+mj-lt"/>
              <a:ea typeface="+mn-ea"/>
            </a:endParaRPr>
          </a:p>
          <a:p>
            <a:pPr algn="ctr" defTabSz="914400"/>
            <a:r>
              <a:rPr lang="de-DE" altLang="de-DE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Case Report und</a:t>
            </a:r>
          </a:p>
          <a:p>
            <a:pPr algn="ctr" defTabSz="914400"/>
            <a:r>
              <a:rPr lang="de-DE" altLang="de-DE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Daten einer Phase II Studie</a:t>
            </a:r>
          </a:p>
        </p:txBody>
      </p:sp>
    </p:spTree>
    <p:extLst>
      <p:ext uri="{BB962C8B-B14F-4D97-AF65-F5344CB8AC3E}">
        <p14:creationId xmlns:p14="http://schemas.microsoft.com/office/powerpoint/2010/main" val="18576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1"/>
          <p:cNvSpPr txBox="1">
            <a:spLocks noChangeArrowheads="1"/>
          </p:cNvSpPr>
          <p:nvPr/>
        </p:nvSpPr>
        <p:spPr bwMode="auto">
          <a:xfrm>
            <a:off x="1326943" y="1140894"/>
            <a:ext cx="681639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de-DE" altLang="de-DE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Diagnose: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MM (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Smoldering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Myeloma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, Mai 1997),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IgG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-Kappa</a:t>
            </a:r>
            <a:endParaRPr lang="de-DE" altLang="de-DE" sz="1800" b="1" i="1" dirty="0" smtClean="0">
              <a:solidFill>
                <a:schemeClr val="tx2">
                  <a:lumMod val="75000"/>
                </a:schemeClr>
              </a:solidFill>
              <a:latin typeface="+mj-lt"/>
              <a:ea typeface="+mn-ea"/>
            </a:endParaRPr>
          </a:p>
          <a:p>
            <a:pPr defTabSz="914400"/>
            <a:r>
              <a:rPr lang="de-DE" altLang="de-DE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Therapiestatus: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therapierefraktär (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Melphalan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,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Dexamethason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, 			   Thalidomid,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Doxorubicin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)</a:t>
            </a:r>
          </a:p>
          <a:p>
            <a:pPr defTabSz="914400"/>
            <a:r>
              <a:rPr lang="de-DE" altLang="de-DE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Ausgangsbefunde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:	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IgG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6600mg/dl</a:t>
            </a:r>
          </a:p>
          <a:p>
            <a:pPr defTabSz="914400"/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			freie Leichtketten Kappa: 468mg/l</a:t>
            </a:r>
          </a:p>
          <a:p>
            <a:pPr defTabSz="914400"/>
            <a:r>
              <a:rPr lang="de-DE" altLang="de-DE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Organmanifestationen: 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Neuropathie</a:t>
            </a:r>
          </a:p>
          <a:p>
            <a:pPr defTabSz="914400"/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		        Darm (Malabsorptionssyndrom, Diarrhoe)</a:t>
            </a:r>
          </a:p>
          <a:p>
            <a:pPr defTabSz="914400"/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		        Herz: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Linksventrikelhyperthrophie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, 			     	 Relaxationsstörung</a:t>
            </a:r>
          </a:p>
          <a:p>
            <a:pPr defTabSz="914400"/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	</a:t>
            </a:r>
            <a:r>
              <a:rPr lang="de-DE" altLang="de-DE" sz="1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	        Blutungsneigung</a:t>
            </a:r>
          </a:p>
          <a:p>
            <a:pPr defTabSz="914400"/>
            <a:r>
              <a:rPr lang="de-DE" altLang="de-DE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Therapie: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Revlimid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: 25mg/Tag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p.o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. 3 Wochen, 1 Woche Pause</a:t>
            </a:r>
          </a:p>
          <a:p>
            <a:pPr defTabSz="914400"/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	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Dexamethason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: 20mg </a:t>
            </a:r>
            <a:r>
              <a:rPr lang="de-DE" altLang="de-D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p.o</a:t>
            </a:r>
            <a:r>
              <a:rPr lang="de-DE" altLang="de-D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. Tag 1-4 u. 9-12</a:t>
            </a:r>
          </a:p>
          <a:p>
            <a:pPr defTabSz="914400"/>
            <a:endParaRPr lang="de-DE" altLang="de-DE" sz="1800" dirty="0" smtClean="0">
              <a:solidFill>
                <a:schemeClr val="tx2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" y="-20538"/>
            <a:ext cx="914399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Fallbeispiel: Multiples </a:t>
            </a:r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Myelom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Amyloidose</a:t>
            </a:r>
            <a:endParaRPr lang="de-DE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914400"/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(weiblich, 59 Jahre)</a:t>
            </a:r>
            <a:endParaRPr lang="de-DE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89269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84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-936625" y="0"/>
          <a:ext cx="10080625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rigin40 Graph" r:id="rId3" imgW="5149596" imgH="3605784" progId="ORIGIN_GS">
                  <p:link updateAutomatic="1"/>
                </p:oleObj>
              </mc:Choice>
              <mc:Fallback>
                <p:oleObj name="Origin40 Graph" r:id="rId3" imgW="5149596" imgH="3605784" progId="ORIGIN_GS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6625" y="0"/>
                        <a:ext cx="10080625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 Verbindung 3"/>
          <p:cNvCxnSpPr>
            <a:cxnSpLocks noChangeShapeType="1"/>
          </p:cNvCxnSpPr>
          <p:nvPr/>
        </p:nvCxnSpPr>
        <p:spPr bwMode="auto">
          <a:xfrm>
            <a:off x="1" y="89269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2"/>
          <p:cNvSpPr txBox="1">
            <a:spLocks/>
          </p:cNvSpPr>
          <p:nvPr/>
        </p:nvSpPr>
        <p:spPr>
          <a:xfrm>
            <a:off x="2" y="-20538"/>
            <a:ext cx="914399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Fallbeispiel: Multiples </a:t>
            </a:r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Myelom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Amyloidose</a:t>
            </a:r>
            <a:endParaRPr lang="de-DE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914400"/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(weiblich, 59 Jahre)</a:t>
            </a:r>
            <a:endParaRPr lang="de-DE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2" y="-20538"/>
            <a:ext cx="914399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Lenalidomid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 bei Patienten mit primärer systemischer </a:t>
            </a:r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Amyloidose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, Phase II Studie</a:t>
            </a:r>
            <a:endParaRPr lang="de-DE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89269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1024775" y="1126692"/>
            <a:ext cx="7273835" cy="3511154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Patientenzahl: n=23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Organbeteiligung: Herz 61%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	       Niere 70%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	       Leber 22%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	       Nervensystem 13%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Dosis: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Revlimid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25 mg/Tag, Tag 1-21 (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neuerl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. Zyklus Tag 29)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  	      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Dexa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40mg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p.o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. Tag 1-4 und 15-18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Abbrüche: 9/23 (Tod 4, Nebenwirkungen 2, Progression 2, sonstige 1)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Remissionen: hämatologisch 7 PR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renal 2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Leber 2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Nebenwirkungen: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Neutropenie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43%,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Thrombopenie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26%, Haut 17%</a:t>
            </a:r>
            <a:endParaRPr lang="de-DE" altLang="de-DE" sz="1900" b="1" dirty="0">
              <a:solidFill>
                <a:srgbClr val="00206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27003" y="4848053"/>
            <a:ext cx="2211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i="1" dirty="0" err="1" smtClean="0">
                <a:solidFill>
                  <a:srgbClr val="002060"/>
                </a:solidFill>
                <a:latin typeface="+mj-lt"/>
              </a:rPr>
              <a:t>Dispenzieri</a:t>
            </a:r>
            <a:r>
              <a:rPr lang="de-AT" sz="1400" b="1" i="1" dirty="0" smtClean="0">
                <a:solidFill>
                  <a:srgbClr val="002060"/>
                </a:solidFill>
                <a:latin typeface="+mj-lt"/>
              </a:rPr>
              <a:t> et al, ASH 2005 </a:t>
            </a:r>
            <a:endParaRPr lang="de-AT" sz="14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1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2" y="-20538"/>
            <a:ext cx="914399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Lenalidomid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 bei Patienten mit primärer systemischer </a:t>
            </a:r>
            <a:r>
              <a:rPr lang="de-DE" sz="2600" b="1" dirty="0" err="1" smtClean="0">
                <a:solidFill>
                  <a:schemeClr val="tx2">
                    <a:lumMod val="75000"/>
                  </a:schemeClr>
                </a:solidFill>
              </a:rPr>
              <a:t>Amyloidose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</a:rPr>
              <a:t>, Phase II Studie</a:t>
            </a:r>
            <a:endParaRPr lang="de-DE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89269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1024775" y="1126692"/>
            <a:ext cx="7273835" cy="3511154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Patientenzahl: n=23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Organbeteiligung: Herz 61%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	       Niere 70%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	       Leber 22%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	       Nervensystem 13%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Dosis: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Revlimid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25 mg/Tag, Tag 1-21 (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neuerl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. Zyklus Tag 29)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  	      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Dexa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40mg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p.o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. Tag 1-4 und 15-18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Abbrüche: 9/23 (Tod 4, Nebenwirkungen 2, Progression 2, sonstige 1)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Remissionen: hämatologisch 7 PR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renal 2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		Leber 2</a:t>
            </a:r>
          </a:p>
          <a:p>
            <a:pPr defTabSz="914400"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1900" b="1" dirty="0" smtClean="0">
                <a:solidFill>
                  <a:srgbClr val="002060"/>
                </a:solidFill>
              </a:rPr>
              <a:t>Nebenwirkungen: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Neutropenie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43%, </a:t>
            </a:r>
            <a:r>
              <a:rPr lang="de-DE" altLang="de-DE" sz="1900" b="1" dirty="0" err="1" smtClean="0">
                <a:solidFill>
                  <a:srgbClr val="002060"/>
                </a:solidFill>
              </a:rPr>
              <a:t>Thrombopenie</a:t>
            </a:r>
            <a:r>
              <a:rPr lang="de-DE" altLang="de-DE" sz="1900" b="1" dirty="0" smtClean="0">
                <a:solidFill>
                  <a:srgbClr val="002060"/>
                </a:solidFill>
              </a:rPr>
              <a:t> 26%, Haut 17%</a:t>
            </a:r>
            <a:endParaRPr lang="de-DE" altLang="de-DE" sz="1900" b="1" dirty="0">
              <a:solidFill>
                <a:srgbClr val="00206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27003" y="4848053"/>
            <a:ext cx="2211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i="1" dirty="0" err="1" smtClean="0">
                <a:solidFill>
                  <a:srgbClr val="002060"/>
                </a:solidFill>
                <a:latin typeface="+mj-lt"/>
              </a:rPr>
              <a:t>Dispenzieri</a:t>
            </a:r>
            <a:r>
              <a:rPr lang="de-AT" sz="1400" b="1" i="1" dirty="0" smtClean="0">
                <a:solidFill>
                  <a:srgbClr val="002060"/>
                </a:solidFill>
                <a:latin typeface="+mj-lt"/>
              </a:rPr>
              <a:t> et al, ASH 2005 </a:t>
            </a:r>
            <a:endParaRPr lang="de-AT" sz="14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45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2" y="-20538"/>
            <a:ext cx="914399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Lenalidomid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bei Patienten mit primärer systemischer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Amyloidose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89269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98757" y="1675847"/>
            <a:ext cx="7559675" cy="270635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2800" b="1" dirty="0" smtClean="0">
                <a:solidFill>
                  <a:srgbClr val="002060"/>
                </a:solidFill>
                <a:latin typeface="+mj-lt"/>
              </a:rPr>
              <a:t>Die Kombination von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2800" b="1" dirty="0" err="1" smtClean="0">
                <a:solidFill>
                  <a:srgbClr val="002060"/>
                </a:solidFill>
                <a:latin typeface="+mj-lt"/>
              </a:rPr>
              <a:t>Lenalidomid</a:t>
            </a:r>
            <a:r>
              <a:rPr lang="de-DE" altLang="de-DE" sz="2800" b="1" dirty="0" smtClean="0">
                <a:solidFill>
                  <a:srgbClr val="002060"/>
                </a:solidFill>
                <a:latin typeface="+mj-lt"/>
              </a:rPr>
              <a:t> mit </a:t>
            </a:r>
            <a:r>
              <a:rPr lang="de-DE" altLang="de-DE" sz="2800" b="1" dirty="0" err="1" smtClean="0">
                <a:solidFill>
                  <a:srgbClr val="002060"/>
                </a:solidFill>
                <a:latin typeface="+mj-lt"/>
              </a:rPr>
              <a:t>Dexamethason</a:t>
            </a:r>
            <a:endParaRPr lang="de-DE" altLang="de-DE" sz="2800" b="1" dirty="0" smtClean="0">
              <a:solidFill>
                <a:srgbClr val="002060"/>
              </a:solidFill>
              <a:latin typeface="+mj-lt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2800" b="1" dirty="0" smtClean="0">
                <a:solidFill>
                  <a:srgbClr val="002060"/>
                </a:solidFill>
                <a:latin typeface="+mj-lt"/>
              </a:rPr>
              <a:t>hat bei Patienten mit </a:t>
            </a:r>
            <a:r>
              <a:rPr lang="de-DE" altLang="de-DE" sz="2800" b="1" dirty="0" err="1" smtClean="0">
                <a:solidFill>
                  <a:srgbClr val="002060"/>
                </a:solidFill>
                <a:latin typeface="+mj-lt"/>
              </a:rPr>
              <a:t>primärerAmyloidose</a:t>
            </a:r>
            <a:endParaRPr lang="de-DE" altLang="de-DE" sz="2800" b="1" dirty="0" smtClean="0">
              <a:solidFill>
                <a:srgbClr val="002060"/>
              </a:solidFill>
              <a:latin typeface="+mj-lt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2800" b="1" dirty="0" smtClean="0">
                <a:solidFill>
                  <a:srgbClr val="002060"/>
                </a:solidFill>
                <a:latin typeface="+mj-lt"/>
              </a:rPr>
              <a:t>(assoziiert mit multiplen </a:t>
            </a:r>
            <a:r>
              <a:rPr lang="de-DE" altLang="de-DE" sz="2800" b="1" dirty="0" err="1" smtClean="0">
                <a:solidFill>
                  <a:srgbClr val="002060"/>
                </a:solidFill>
                <a:latin typeface="+mj-lt"/>
              </a:rPr>
              <a:t>Myelom</a:t>
            </a:r>
            <a:r>
              <a:rPr lang="de-DE" altLang="de-DE" sz="2800" b="1" dirty="0" smtClean="0">
                <a:solidFill>
                  <a:srgbClr val="002060"/>
                </a:solidFill>
                <a:latin typeface="+mj-lt"/>
              </a:rPr>
              <a:t>) einen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2800" b="1" dirty="0" smtClean="0">
                <a:solidFill>
                  <a:srgbClr val="002060"/>
                </a:solidFill>
                <a:latin typeface="+mj-lt"/>
              </a:rPr>
              <a:t>günstigen Effekt bei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433513" algn="l"/>
              </a:tabLst>
            </a:pPr>
            <a:r>
              <a:rPr lang="de-DE" altLang="de-DE" sz="2800" b="1" dirty="0" smtClean="0">
                <a:solidFill>
                  <a:srgbClr val="002060"/>
                </a:solidFill>
                <a:latin typeface="+mj-lt"/>
              </a:rPr>
              <a:t>relativ günstigem Nebenwirkungsprofil</a:t>
            </a:r>
            <a:r>
              <a:rPr lang="de-DE" altLang="de-DE" sz="30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de-DE" altLang="de-DE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50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1901434"/>
            <a:ext cx="7772400" cy="1102519"/>
          </a:xfrm>
        </p:spPr>
        <p:txBody>
          <a:bodyPr rtlCol="0">
            <a:normAutofit/>
          </a:bodyPr>
          <a:lstStyle/>
          <a:p>
            <a:pPr defTabSz="914355" fontAlgn="auto">
              <a:spcAft>
                <a:spcPts val="0"/>
              </a:spcAft>
              <a:defRPr/>
            </a:pPr>
            <a:r>
              <a:rPr lang="de-AT" i="1" dirty="0" err="1" smtClean="0">
                <a:solidFill>
                  <a:schemeClr val="accent1">
                    <a:lumMod val="50000"/>
                  </a:schemeClr>
                </a:solidFill>
              </a:rPr>
              <a:t>Myelomtherapie</a:t>
            </a:r>
            <a:r>
              <a:rPr lang="de-AT" i="1" dirty="0" smtClean="0">
                <a:solidFill>
                  <a:schemeClr val="accent1">
                    <a:lumMod val="50000"/>
                  </a:schemeClr>
                </a:solidFill>
              </a:rPr>
              <a:t> in den 70er Jahren</a:t>
            </a:r>
            <a:endParaRPr lang="de-AT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1485900" y="-20240"/>
            <a:ext cx="6172200" cy="857251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Myeloma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Case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200153"/>
            <a:ext cx="6858000" cy="3394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58 </a:t>
            </a:r>
            <a:r>
              <a:rPr lang="en-US" sz="3000" dirty="0"/>
              <a:t>(50 at diagnosis) year-old male patient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Diagnosed with IgG kappa myeloma (20.7.2007)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ISS stage </a:t>
            </a:r>
            <a:r>
              <a:rPr lang="en-US" sz="3000" dirty="0" smtClean="0"/>
              <a:t>I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Values at diagnosis:</a:t>
            </a:r>
          </a:p>
          <a:p>
            <a:pPr lvl="1" fontAlgn="b"/>
            <a:r>
              <a:rPr lang="en-GB" dirty="0" smtClean="0">
                <a:solidFill>
                  <a:srgbClr val="0070C0"/>
                </a:solidFill>
              </a:rPr>
              <a:t>IgG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5740 mg/dl</a:t>
            </a:r>
            <a:endParaRPr lang="en-GB" sz="3600" dirty="0">
              <a:solidFill>
                <a:srgbClr val="0070C0"/>
              </a:solidFill>
            </a:endParaRPr>
          </a:p>
          <a:p>
            <a:pPr lvl="1" fontAlgn="b"/>
            <a:r>
              <a:rPr lang="en-GB" dirty="0" smtClean="0"/>
              <a:t>IgA</a:t>
            </a:r>
            <a:r>
              <a:rPr lang="en-GB" sz="3600" dirty="0"/>
              <a:t> </a:t>
            </a:r>
            <a:r>
              <a:rPr lang="en-GB" dirty="0" smtClean="0"/>
              <a:t>47.8 mg/dl</a:t>
            </a:r>
            <a:endParaRPr lang="en-GB" sz="3600" dirty="0"/>
          </a:p>
          <a:p>
            <a:pPr lvl="1" fontAlgn="b"/>
            <a:r>
              <a:rPr lang="en-GB" dirty="0" smtClean="0"/>
              <a:t>IgM</a:t>
            </a:r>
            <a:r>
              <a:rPr lang="en-GB" sz="3600" dirty="0"/>
              <a:t> </a:t>
            </a:r>
            <a:r>
              <a:rPr lang="en-GB" dirty="0" smtClean="0"/>
              <a:t>&lt;30 mg/dl</a:t>
            </a:r>
            <a:endParaRPr lang="en-GB" sz="3600" dirty="0"/>
          </a:p>
          <a:p>
            <a:pPr lvl="1" fontAlgn="b"/>
            <a:r>
              <a:rPr lang="en-GB" dirty="0" err="1">
                <a:solidFill>
                  <a:srgbClr val="0070C0"/>
                </a:solidFill>
              </a:rPr>
              <a:t>fLC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κ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50 mg/dl</a:t>
            </a:r>
            <a:endParaRPr lang="en-GB" sz="3600" dirty="0">
              <a:solidFill>
                <a:srgbClr val="0070C0"/>
              </a:solidFill>
            </a:endParaRPr>
          </a:p>
          <a:p>
            <a:pPr lvl="1" fontAlgn="b"/>
            <a:r>
              <a:rPr lang="en-GB" dirty="0" err="1"/>
              <a:t>fLC</a:t>
            </a:r>
            <a:r>
              <a:rPr lang="en-GB" dirty="0"/>
              <a:t> </a:t>
            </a:r>
            <a:r>
              <a:rPr lang="el-GR" dirty="0" smtClean="0"/>
              <a:t>λ</a:t>
            </a:r>
            <a:r>
              <a:rPr lang="de-AT" dirty="0" smtClean="0"/>
              <a:t> </a:t>
            </a:r>
            <a:r>
              <a:rPr lang="en-GB" dirty="0" smtClean="0"/>
              <a:t>&lt;8.2 mg/dl</a:t>
            </a:r>
            <a:endParaRPr lang="en-GB" sz="3600" dirty="0"/>
          </a:p>
          <a:p>
            <a:pPr lvl="1"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sz="3000" dirty="0"/>
          </a:p>
        </p:txBody>
      </p:sp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789552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9" name="Rectangle 2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1st therapy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line</a:t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Bortezomib+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Bendamustine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Doxorubicin+Dexamethasone</a:t>
            </a:r>
            <a:endParaRPr lang="de-D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4788" name="Group 2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59406"/>
              </p:ext>
            </p:extLst>
          </p:nvPr>
        </p:nvGraphicFramePr>
        <p:xfrm>
          <a:off x="1485901" y="1005577"/>
          <a:ext cx="6172201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5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Best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-L 1 (BAD)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23.07.2007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03.10.2007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03.10.2007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IgG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IgA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47,8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IgM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&lt;8,2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&lt;8,2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&lt;8,2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&gt;6,1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&gt;2,99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&gt;2,99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498943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Treatment </a:t>
            </a:r>
            <a:r>
              <a:rPr lang="de-DE" sz="3600" b="1" dirty="0" err="1">
                <a:solidFill>
                  <a:schemeClr val="tx2">
                    <a:lumMod val="75000"/>
                  </a:schemeClr>
                </a:solidFill>
              </a:rPr>
              <a:t>lines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52793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13"/>
          <p:cNvCxnSpPr>
            <a:stCxn id="20" idx="3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6" name="Rectangle 35"/>
          <p:cNvSpPr/>
          <p:nvPr/>
        </p:nvSpPr>
        <p:spPr>
          <a:xfrm>
            <a:off x="1223631" y="863985"/>
            <a:ext cx="7776863" cy="34899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04940"/>
              </p:ext>
            </p:extLst>
          </p:nvPr>
        </p:nvGraphicFramePr>
        <p:xfrm>
          <a:off x="3204171" y="1887053"/>
          <a:ext cx="1451186" cy="3425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162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781024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</a:tbl>
          </a:graphicData>
        </a:graphic>
      </p:graphicFrame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8"/>
          <p:cNvCxnSpPr/>
          <p:nvPr/>
        </p:nvCxnSpPr>
        <p:spPr>
          <a:xfrm flipH="1">
            <a:off x="1222168" y="1280776"/>
            <a:ext cx="1463" cy="129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143000" y="60280"/>
            <a:ext cx="68580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2nd therapy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line</a:t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Thalidomide+Dexamethasone</a:t>
            </a:r>
            <a:endParaRPr lang="de-D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8881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89779"/>
              </p:ext>
            </p:extLst>
          </p:nvPr>
        </p:nvGraphicFramePr>
        <p:xfrm>
          <a:off x="1485901" y="1113589"/>
          <a:ext cx="6172201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75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Best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-L 2 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ThalDex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03.10.2007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28.11.2007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28.11.2007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IgG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3810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35,7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35,7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IgM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24,5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12,9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12,9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&lt;8,2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&lt;8,2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&lt;8,2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&gt;2,99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&gt;1,57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&gt;1,57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SD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SD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5264229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95157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rgbClr val="002060"/>
                </a:solidFill>
              </a:rPr>
              <a:t>Treatment </a:t>
            </a:r>
            <a:r>
              <a:rPr lang="de-DE" sz="3600" b="1" dirty="0" err="1">
                <a:solidFill>
                  <a:srgbClr val="002060"/>
                </a:solidFill>
              </a:rPr>
              <a:t>lines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31547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Elbow Connector 62"/>
          <p:cNvCxnSpPr>
            <a:endCxn id="28" idx="1"/>
          </p:cNvCxnSpPr>
          <p:nvPr/>
        </p:nvCxnSpPr>
        <p:spPr>
          <a:xfrm rot="5400000">
            <a:off x="782567" y="1666395"/>
            <a:ext cx="685773" cy="157971"/>
          </a:xfrm>
          <a:prstGeom prst="bentConnector4">
            <a:avLst>
              <a:gd name="adj1" fmla="val 38780"/>
              <a:gd name="adj2" fmla="val 24471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20" idx="3"/>
            <a:endCxn id="21" idx="1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>
            <a:stCxn id="21" idx="1"/>
            <a:endCxn id="21" idx="3"/>
          </p:cNvCxnSpPr>
          <p:nvPr/>
        </p:nvCxnSpPr>
        <p:spPr>
          <a:xfrm>
            <a:off x="1234017" y="1288807"/>
            <a:ext cx="2043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1" name="Notched Right Arrow 7"/>
          <p:cNvSpPr/>
          <p:nvPr/>
        </p:nvSpPr>
        <p:spPr>
          <a:xfrm>
            <a:off x="1097115" y="1167596"/>
            <a:ext cx="34121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35"/>
          <p:cNvSpPr/>
          <p:nvPr/>
        </p:nvSpPr>
        <p:spPr>
          <a:xfrm>
            <a:off x="1438329" y="863985"/>
            <a:ext cx="7562162" cy="34899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3984"/>
              </p:ext>
            </p:extLst>
          </p:nvPr>
        </p:nvGraphicFramePr>
        <p:xfrm>
          <a:off x="3204171" y="1887053"/>
          <a:ext cx="1451186" cy="5138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162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781024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Thal+Dex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66378312"/>
                  </a:ext>
                </a:extLst>
              </a:tr>
            </a:tbl>
          </a:graphicData>
        </a:graphic>
      </p:graphicFrame>
      <p:cxnSp>
        <p:nvCxnSpPr>
          <p:cNvPr id="36" name="Straight Connector 31"/>
          <p:cNvCxnSpPr/>
          <p:nvPr/>
        </p:nvCxnSpPr>
        <p:spPr>
          <a:xfrm>
            <a:off x="1433474" y="1301164"/>
            <a:ext cx="0" cy="19765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1046467" y="1934378"/>
            <a:ext cx="2367443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Thalidomide+Dexamethasone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17" name="Gerade Verbindung 16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94235" y="0"/>
            <a:ext cx="6172200" cy="6815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rgbClr val="002060"/>
                </a:solidFill>
              </a:rPr>
              <a:t>T</a:t>
            </a:r>
            <a:r>
              <a:rPr lang="de-DE" sz="3600" b="1" dirty="0" smtClean="0">
                <a:solidFill>
                  <a:srgbClr val="002060"/>
                </a:solidFill>
              </a:rPr>
              <a:t>ime </a:t>
            </a:r>
            <a:r>
              <a:rPr lang="de-DE" sz="3600" b="1" dirty="0">
                <a:solidFill>
                  <a:srgbClr val="002060"/>
                </a:solidFill>
              </a:rPr>
              <a:t>without therapy</a:t>
            </a:r>
          </a:p>
        </p:txBody>
      </p:sp>
      <p:graphicFrame>
        <p:nvGraphicFramePr>
          <p:cNvPr id="42193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351785"/>
              </p:ext>
            </p:extLst>
          </p:nvPr>
        </p:nvGraphicFramePr>
        <p:xfrm>
          <a:off x="1682472" y="951571"/>
          <a:ext cx="5779056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82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Best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28.11.2007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16.01.2008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16.01.2008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2280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35,7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33,1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33,1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IgM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12,9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&lt;8,2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 smtClean="0">
                          <a:latin typeface="+mn-lt"/>
                        </a:rPr>
                        <a:t>&gt;1,57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582522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68154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59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485900" y="94320"/>
            <a:ext cx="61722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de-DE" sz="2800" b="1" dirty="0">
                <a:solidFill>
                  <a:srgbClr val="002060"/>
                </a:solidFill>
              </a:rPr>
              <a:t>3rd therapy </a:t>
            </a:r>
            <a:r>
              <a:rPr lang="de-DE" sz="2800" b="1" dirty="0" smtClean="0">
                <a:solidFill>
                  <a:srgbClr val="002060"/>
                </a:solidFill>
              </a:rPr>
              <a:t>line</a:t>
            </a:r>
            <a:br>
              <a:rPr lang="de-DE" sz="2800" b="1" dirty="0" smtClean="0">
                <a:solidFill>
                  <a:srgbClr val="002060"/>
                </a:solidFill>
              </a:rPr>
            </a:br>
            <a:r>
              <a:rPr lang="en-US" sz="2800" b="1" dirty="0" err="1" smtClean="0">
                <a:solidFill>
                  <a:srgbClr val="002060"/>
                </a:solidFill>
              </a:rPr>
              <a:t>Lenalidomide+Dexamethasone</a:t>
            </a:r>
            <a:endParaRPr lang="de-DE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9905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57774"/>
              </p:ext>
            </p:extLst>
          </p:nvPr>
        </p:nvGraphicFramePr>
        <p:xfrm>
          <a:off x="1536138" y="1113589"/>
          <a:ext cx="6071727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89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7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Best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-L 3 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LenDex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16.01.2008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19.03.2009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25.04.2014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729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1980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33,1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35,1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53,9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10,1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&lt;7,88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&gt;1,14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2,79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997184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1005576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Treatment </a:t>
            </a:r>
            <a:r>
              <a:rPr lang="de-DE" sz="3600" b="1" dirty="0" err="1">
                <a:solidFill>
                  <a:schemeClr val="tx2">
                    <a:lumMod val="75000"/>
                  </a:schemeClr>
                </a:solidFill>
              </a:rPr>
              <a:t>lines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424428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Elbow Connector 62"/>
          <p:cNvCxnSpPr>
            <a:endCxn id="28" idx="1"/>
          </p:cNvCxnSpPr>
          <p:nvPr/>
        </p:nvCxnSpPr>
        <p:spPr>
          <a:xfrm rot="5400000">
            <a:off x="782567" y="1666395"/>
            <a:ext cx="685773" cy="157971"/>
          </a:xfrm>
          <a:prstGeom prst="bentConnector4">
            <a:avLst>
              <a:gd name="adj1" fmla="val 38780"/>
              <a:gd name="adj2" fmla="val 24471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20" idx="3"/>
            <a:endCxn id="21" idx="1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>
            <a:stCxn id="21" idx="3"/>
            <a:endCxn id="22" idx="1"/>
          </p:cNvCxnSpPr>
          <p:nvPr/>
        </p:nvCxnSpPr>
        <p:spPr>
          <a:xfrm>
            <a:off x="1438329" y="1288807"/>
            <a:ext cx="24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>
            <a:stCxn id="22" idx="1"/>
          </p:cNvCxnSpPr>
          <p:nvPr/>
        </p:nvCxnSpPr>
        <p:spPr>
          <a:xfrm>
            <a:off x="1685720" y="1288807"/>
            <a:ext cx="41952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>
            <a:stCxn id="21" idx="1"/>
            <a:endCxn id="21" idx="3"/>
          </p:cNvCxnSpPr>
          <p:nvPr/>
        </p:nvCxnSpPr>
        <p:spPr>
          <a:xfrm>
            <a:off x="1234017" y="1288807"/>
            <a:ext cx="2043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1" name="Notched Right Arrow 7"/>
          <p:cNvSpPr/>
          <p:nvPr/>
        </p:nvSpPr>
        <p:spPr>
          <a:xfrm>
            <a:off x="1097115" y="1167596"/>
            <a:ext cx="34121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2" name="Notched Right Arrow 8"/>
          <p:cNvSpPr/>
          <p:nvPr/>
        </p:nvSpPr>
        <p:spPr>
          <a:xfrm>
            <a:off x="1548818" y="1167596"/>
            <a:ext cx="432039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1046467" y="1934378"/>
            <a:ext cx="2367443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Thalidomide+Dexamethasone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2561157" y="1604011"/>
            <a:ext cx="2444387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Lenalidomide+Dexamethasone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64"/>
          <p:cNvCxnSpPr/>
          <p:nvPr/>
        </p:nvCxnSpPr>
        <p:spPr>
          <a:xfrm>
            <a:off x="3783346" y="1418979"/>
            <a:ext cx="1" cy="1939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44"/>
          <p:cNvSpPr/>
          <p:nvPr/>
        </p:nvSpPr>
        <p:spPr>
          <a:xfrm>
            <a:off x="1829433" y="1102027"/>
            <a:ext cx="425707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0" name="Rectangle 45"/>
          <p:cNvSpPr/>
          <p:nvPr/>
        </p:nvSpPr>
        <p:spPr>
          <a:xfrm>
            <a:off x="2572389" y="1113864"/>
            <a:ext cx="588628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Rectangle 46"/>
          <p:cNvSpPr/>
          <p:nvPr/>
        </p:nvSpPr>
        <p:spPr>
          <a:xfrm>
            <a:off x="4355976" y="1094734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Rectangle 47"/>
          <p:cNvSpPr/>
          <p:nvPr/>
        </p:nvSpPr>
        <p:spPr>
          <a:xfrm>
            <a:off x="5401446" y="1094706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3398510" y="819582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sz="1100" dirty="0" smtClean="0">
                <a:solidFill>
                  <a:prstClr val="black"/>
                </a:solidFill>
                <a:latin typeface="Calibri"/>
                <a:ea typeface="+mn-ea"/>
              </a:rPr>
              <a:t>RevDex breaks</a:t>
            </a:r>
            <a:endParaRPr lang="en-GB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4" name="Elbow Connector 22"/>
          <p:cNvCxnSpPr>
            <a:stCxn id="43" idx="1"/>
            <a:endCxn id="39" idx="0"/>
          </p:cNvCxnSpPr>
          <p:nvPr/>
        </p:nvCxnSpPr>
        <p:spPr>
          <a:xfrm rot="10800000" flipV="1">
            <a:off x="2042288" y="950387"/>
            <a:ext cx="1356223" cy="15164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32"/>
          <p:cNvCxnSpPr>
            <a:stCxn id="43" idx="3"/>
            <a:endCxn id="42" idx="0"/>
          </p:cNvCxnSpPr>
          <p:nvPr/>
        </p:nvCxnSpPr>
        <p:spPr>
          <a:xfrm>
            <a:off x="4424753" y="950387"/>
            <a:ext cx="1021021" cy="14431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38"/>
          <p:cNvCxnSpPr>
            <a:endCxn id="40" idx="0"/>
          </p:cNvCxnSpPr>
          <p:nvPr/>
        </p:nvCxnSpPr>
        <p:spPr>
          <a:xfrm>
            <a:off x="2866705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73"/>
          <p:cNvCxnSpPr/>
          <p:nvPr/>
        </p:nvCxnSpPr>
        <p:spPr>
          <a:xfrm>
            <a:off x="4400307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96296"/>
              </p:ext>
            </p:extLst>
          </p:nvPr>
        </p:nvGraphicFramePr>
        <p:xfrm>
          <a:off x="3204171" y="1887053"/>
          <a:ext cx="1451186" cy="7652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162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781024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Thal+Dex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66378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Len+Dex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~75 months (with breaks)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89897156"/>
                  </a:ext>
                </a:extLst>
              </a:tr>
            </a:tbl>
          </a:graphicData>
        </a:graphic>
      </p:graphicFrame>
      <p:cxnSp>
        <p:nvCxnSpPr>
          <p:cNvPr id="49" name="Straight Arrow Connector 2"/>
          <p:cNvCxnSpPr/>
          <p:nvPr/>
        </p:nvCxnSpPr>
        <p:spPr>
          <a:xfrm>
            <a:off x="1925706" y="2780289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"/>
          <p:cNvSpPr txBox="1"/>
          <p:nvPr/>
        </p:nvSpPr>
        <p:spPr>
          <a:xfrm>
            <a:off x="1925710" y="2780288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 smtClean="0">
                <a:solidFill>
                  <a:prstClr val="black"/>
                </a:solidFill>
              </a:rPr>
              <a:t>1.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3"/>
          <p:cNvCxnSpPr/>
          <p:nvPr/>
        </p:nvCxnSpPr>
        <p:spPr>
          <a:xfrm>
            <a:off x="2638068" y="3244524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/>
          <p:nvPr/>
        </p:nvSpPr>
        <p:spPr>
          <a:xfrm>
            <a:off x="2638072" y="3133673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>
                <a:solidFill>
                  <a:prstClr val="black"/>
                </a:solidFill>
              </a:rPr>
              <a:t>2</a:t>
            </a:r>
            <a:r>
              <a:rPr lang="de-AT" dirty="0" smtClean="0">
                <a:solidFill>
                  <a:prstClr val="black"/>
                </a:solidFill>
              </a:rPr>
              <a:t>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5" name="Straight Connector 36"/>
          <p:cNvCxnSpPr/>
          <p:nvPr/>
        </p:nvCxnSpPr>
        <p:spPr>
          <a:xfrm>
            <a:off x="5868144" y="1284936"/>
            <a:ext cx="0" cy="21576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5"/>
          <p:cNvSpPr/>
          <p:nvPr/>
        </p:nvSpPr>
        <p:spPr>
          <a:xfrm>
            <a:off x="5880982" y="863985"/>
            <a:ext cx="3119513" cy="34899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cxnSp>
        <p:nvCxnSpPr>
          <p:cNvPr id="36" name="Gerade Verbindung 35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485900" y="94320"/>
            <a:ext cx="61722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1st stem cell transplant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9905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046246"/>
              </p:ext>
            </p:extLst>
          </p:nvPr>
        </p:nvGraphicFramePr>
        <p:xfrm>
          <a:off x="2453783" y="1005577"/>
          <a:ext cx="4236434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81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After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1.SCT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6.5.2008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2.6.2008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36.4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997184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485900" y="94320"/>
            <a:ext cx="61722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2nd stem cell transplant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9905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04524"/>
              </p:ext>
            </p:extLst>
          </p:nvPr>
        </p:nvGraphicFramePr>
        <p:xfrm>
          <a:off x="2453783" y="1113589"/>
          <a:ext cx="4236434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81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After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2.SCT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28.4.2009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8.6.2009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&lt;33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997184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84355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 err="1" smtClean="0"/>
              <a:t>Changes</a:t>
            </a:r>
            <a:r>
              <a:rPr lang="de-DE" altLang="de-DE" sz="2000" dirty="0" smtClean="0"/>
              <a:t> in </a:t>
            </a:r>
            <a:r>
              <a:rPr lang="de-DE" altLang="de-DE" sz="2000" dirty="0" err="1" smtClean="0"/>
              <a:t>weight</a:t>
            </a:r>
            <a:r>
              <a:rPr lang="de-DE" altLang="de-DE" sz="2000" dirty="0" smtClean="0"/>
              <a:t>, </a:t>
            </a:r>
            <a:r>
              <a:rPr lang="de-DE" altLang="de-DE" sz="2000" dirty="0" err="1" smtClean="0"/>
              <a:t>haemoglobin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concentration</a:t>
            </a:r>
            <a:r>
              <a:rPr lang="de-DE" altLang="de-DE" sz="2000" dirty="0" smtClean="0"/>
              <a:t>, </a:t>
            </a:r>
            <a:r>
              <a:rPr lang="de-DE" altLang="de-DE" sz="2000" dirty="0" err="1" smtClean="0"/>
              <a:t>platelet</a:t>
            </a:r>
            <a:r>
              <a:rPr lang="de-DE" altLang="de-DE" sz="2000" dirty="0" smtClean="0"/>
              <a:t>, total </a:t>
            </a:r>
            <a:r>
              <a:rPr lang="de-DE" altLang="de-DE" sz="2000" dirty="0" err="1" smtClean="0"/>
              <a:t>leucocyte</a:t>
            </a:r>
            <a:r>
              <a:rPr lang="de-DE" altLang="de-DE" sz="2000" dirty="0" smtClean="0"/>
              <a:t>, </a:t>
            </a:r>
            <a:r>
              <a:rPr lang="de-DE" altLang="de-DE" sz="2000" dirty="0" err="1" smtClean="0"/>
              <a:t>neutrophil</a:t>
            </a:r>
            <a:r>
              <a:rPr lang="de-DE" altLang="de-DE" sz="2000" dirty="0" smtClean="0"/>
              <a:t>,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lymphocyte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counts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during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melphalan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therapy</a:t>
            </a:r>
            <a:endParaRPr lang="de-DE" altLang="de-DE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25024" y="4909136"/>
            <a:ext cx="1284462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/>
          <a:p>
            <a:r>
              <a:rPr lang="de-DE" altLang="de-DE" sz="1200" b="1" i="1" dirty="0" smtClean="0">
                <a:solidFill>
                  <a:srgbClr val="FFFFCC"/>
                </a:solidFill>
                <a:latin typeface="Calibri"/>
              </a:rPr>
              <a:t>Speed et al, 1964</a:t>
            </a:r>
            <a:endParaRPr lang="de-DE" altLang="de-DE" sz="12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7" y="1121438"/>
            <a:ext cx="4882988" cy="3667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Treatment </a:t>
            </a:r>
            <a:r>
              <a:rPr lang="de-DE" sz="3600" b="1" dirty="0" err="1">
                <a:solidFill>
                  <a:schemeClr val="tx2">
                    <a:lumMod val="75000"/>
                  </a:schemeClr>
                </a:solidFill>
              </a:rPr>
              <a:t>lines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518052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Elbow Connector 62"/>
          <p:cNvCxnSpPr>
            <a:endCxn id="28" idx="1"/>
          </p:cNvCxnSpPr>
          <p:nvPr/>
        </p:nvCxnSpPr>
        <p:spPr>
          <a:xfrm rot="5400000">
            <a:off x="782567" y="1666395"/>
            <a:ext cx="685773" cy="157971"/>
          </a:xfrm>
          <a:prstGeom prst="bentConnector4">
            <a:avLst>
              <a:gd name="adj1" fmla="val 38780"/>
              <a:gd name="adj2" fmla="val 24471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20" idx="3"/>
            <a:endCxn id="21" idx="1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>
            <a:stCxn id="21" idx="3"/>
            <a:endCxn id="22" idx="1"/>
          </p:cNvCxnSpPr>
          <p:nvPr/>
        </p:nvCxnSpPr>
        <p:spPr>
          <a:xfrm>
            <a:off x="1438329" y="1288807"/>
            <a:ext cx="24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>
            <a:stCxn id="22" idx="1"/>
          </p:cNvCxnSpPr>
          <p:nvPr/>
        </p:nvCxnSpPr>
        <p:spPr>
          <a:xfrm>
            <a:off x="1685720" y="1288807"/>
            <a:ext cx="41952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>
            <a:stCxn id="21" idx="1"/>
            <a:endCxn id="21" idx="3"/>
          </p:cNvCxnSpPr>
          <p:nvPr/>
        </p:nvCxnSpPr>
        <p:spPr>
          <a:xfrm>
            <a:off x="1234017" y="1288807"/>
            <a:ext cx="2043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1" name="Notched Right Arrow 7"/>
          <p:cNvSpPr/>
          <p:nvPr/>
        </p:nvSpPr>
        <p:spPr>
          <a:xfrm>
            <a:off x="1097115" y="1167596"/>
            <a:ext cx="34121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2" name="Notched Right Arrow 8"/>
          <p:cNvSpPr/>
          <p:nvPr/>
        </p:nvSpPr>
        <p:spPr>
          <a:xfrm>
            <a:off x="1548818" y="1167596"/>
            <a:ext cx="432039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1046467" y="1934378"/>
            <a:ext cx="2367443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Thalidomide+Dexamethasone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2561157" y="1604011"/>
            <a:ext cx="2444387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Lenalidomide+Dexamethasone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64"/>
          <p:cNvCxnSpPr/>
          <p:nvPr/>
        </p:nvCxnSpPr>
        <p:spPr>
          <a:xfrm>
            <a:off x="3783346" y="1418979"/>
            <a:ext cx="1" cy="1939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44"/>
          <p:cNvSpPr/>
          <p:nvPr/>
        </p:nvSpPr>
        <p:spPr>
          <a:xfrm>
            <a:off x="1829433" y="1102027"/>
            <a:ext cx="425707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0" name="Rectangle 45"/>
          <p:cNvSpPr/>
          <p:nvPr/>
        </p:nvSpPr>
        <p:spPr>
          <a:xfrm>
            <a:off x="2572389" y="1113864"/>
            <a:ext cx="588628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Rectangle 46"/>
          <p:cNvSpPr/>
          <p:nvPr/>
        </p:nvSpPr>
        <p:spPr>
          <a:xfrm>
            <a:off x="4355976" y="1094734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Rectangle 47"/>
          <p:cNvSpPr/>
          <p:nvPr/>
        </p:nvSpPr>
        <p:spPr>
          <a:xfrm>
            <a:off x="5401446" y="1094706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3398510" y="819582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sz="1100" dirty="0" smtClean="0">
                <a:solidFill>
                  <a:prstClr val="black"/>
                </a:solidFill>
                <a:latin typeface="Calibri"/>
                <a:ea typeface="+mn-ea"/>
              </a:rPr>
              <a:t>RevDex breaks</a:t>
            </a:r>
            <a:endParaRPr lang="en-GB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4" name="Elbow Connector 22"/>
          <p:cNvCxnSpPr>
            <a:stCxn id="43" idx="1"/>
            <a:endCxn id="39" idx="0"/>
          </p:cNvCxnSpPr>
          <p:nvPr/>
        </p:nvCxnSpPr>
        <p:spPr>
          <a:xfrm rot="10800000" flipV="1">
            <a:off x="2042288" y="950387"/>
            <a:ext cx="1356223" cy="15164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32"/>
          <p:cNvCxnSpPr>
            <a:stCxn id="43" idx="3"/>
            <a:endCxn id="42" idx="0"/>
          </p:cNvCxnSpPr>
          <p:nvPr/>
        </p:nvCxnSpPr>
        <p:spPr>
          <a:xfrm>
            <a:off x="4424753" y="950387"/>
            <a:ext cx="1021021" cy="14431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38"/>
          <p:cNvCxnSpPr>
            <a:endCxn id="40" idx="0"/>
          </p:cNvCxnSpPr>
          <p:nvPr/>
        </p:nvCxnSpPr>
        <p:spPr>
          <a:xfrm>
            <a:off x="2866705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73"/>
          <p:cNvCxnSpPr/>
          <p:nvPr/>
        </p:nvCxnSpPr>
        <p:spPr>
          <a:xfrm>
            <a:off x="4387090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10948"/>
              </p:ext>
            </p:extLst>
          </p:nvPr>
        </p:nvGraphicFramePr>
        <p:xfrm>
          <a:off x="3204171" y="1887053"/>
          <a:ext cx="1451186" cy="7652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162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781024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Thal+Dex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66378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Len+Dex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~75 months (with breaks)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89897156"/>
                  </a:ext>
                </a:extLst>
              </a:tr>
            </a:tbl>
          </a:graphicData>
        </a:graphic>
      </p:graphicFrame>
      <p:cxnSp>
        <p:nvCxnSpPr>
          <p:cNvPr id="49" name="Straight Arrow Connector 2"/>
          <p:cNvCxnSpPr/>
          <p:nvPr/>
        </p:nvCxnSpPr>
        <p:spPr>
          <a:xfrm>
            <a:off x="1925706" y="2780289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"/>
          <p:cNvSpPr txBox="1"/>
          <p:nvPr/>
        </p:nvSpPr>
        <p:spPr>
          <a:xfrm>
            <a:off x="1925710" y="2780288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 smtClean="0">
                <a:solidFill>
                  <a:prstClr val="black"/>
                </a:solidFill>
              </a:rPr>
              <a:t>1.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3"/>
          <p:cNvCxnSpPr/>
          <p:nvPr/>
        </p:nvCxnSpPr>
        <p:spPr>
          <a:xfrm>
            <a:off x="2638068" y="3244524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/>
          <p:nvPr/>
        </p:nvSpPr>
        <p:spPr>
          <a:xfrm>
            <a:off x="2638072" y="3133673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>
                <a:solidFill>
                  <a:prstClr val="black"/>
                </a:solidFill>
              </a:rPr>
              <a:t>2</a:t>
            </a:r>
            <a:r>
              <a:rPr lang="de-AT" dirty="0" smtClean="0">
                <a:solidFill>
                  <a:prstClr val="black"/>
                </a:solidFill>
              </a:rPr>
              <a:t>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5" name="Straight Connector 36"/>
          <p:cNvCxnSpPr/>
          <p:nvPr/>
        </p:nvCxnSpPr>
        <p:spPr>
          <a:xfrm>
            <a:off x="5868144" y="1284936"/>
            <a:ext cx="0" cy="21576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5"/>
          <p:cNvSpPr/>
          <p:nvPr/>
        </p:nvSpPr>
        <p:spPr>
          <a:xfrm>
            <a:off x="5880982" y="863985"/>
            <a:ext cx="3119513" cy="34899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cxnSp>
        <p:nvCxnSpPr>
          <p:cNvPr id="36" name="Gerade Verbindung 35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0" y="94320"/>
            <a:ext cx="91440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4th therapy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line</a:t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</a:rPr>
              <a:t>Pomalidomide+Dexamethasone</a:t>
            </a:r>
            <a:endParaRPr lang="de-D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0929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853521"/>
              </p:ext>
            </p:extLst>
          </p:nvPr>
        </p:nvGraphicFramePr>
        <p:xfrm>
          <a:off x="1496808" y="1113589"/>
          <a:ext cx="6150387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85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Best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-L 4 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PomDex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25.04.2014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12.09.2014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01.12.2014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1560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2670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53,9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57,4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92,7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IgM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10,1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7,1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10,5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8,64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2,79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2,66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2,12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655749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1005576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Treatment </a:t>
            </a:r>
            <a:r>
              <a:rPr lang="de-DE" sz="3600" b="1" dirty="0" err="1">
                <a:solidFill>
                  <a:schemeClr val="tx2">
                    <a:lumMod val="75000"/>
                  </a:schemeClr>
                </a:solidFill>
              </a:rPr>
              <a:t>lines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4620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Elbow Connector 62"/>
          <p:cNvCxnSpPr>
            <a:endCxn id="28" idx="1"/>
          </p:cNvCxnSpPr>
          <p:nvPr/>
        </p:nvCxnSpPr>
        <p:spPr>
          <a:xfrm rot="5400000">
            <a:off x="782567" y="1666395"/>
            <a:ext cx="685773" cy="157971"/>
          </a:xfrm>
          <a:prstGeom prst="bentConnector4">
            <a:avLst>
              <a:gd name="adj1" fmla="val 38780"/>
              <a:gd name="adj2" fmla="val 24471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20" idx="3"/>
            <a:endCxn id="21" idx="1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>
            <a:stCxn id="21" idx="3"/>
            <a:endCxn id="22" idx="1"/>
          </p:cNvCxnSpPr>
          <p:nvPr/>
        </p:nvCxnSpPr>
        <p:spPr>
          <a:xfrm>
            <a:off x="1438329" y="1288807"/>
            <a:ext cx="24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>
            <a:stCxn id="22" idx="1"/>
          </p:cNvCxnSpPr>
          <p:nvPr/>
        </p:nvCxnSpPr>
        <p:spPr>
          <a:xfrm>
            <a:off x="1685720" y="1288807"/>
            <a:ext cx="41952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/>
          <p:cNvCxnSpPr>
            <a:stCxn id="23" idx="1"/>
            <a:endCxn id="23" idx="3"/>
          </p:cNvCxnSpPr>
          <p:nvPr/>
        </p:nvCxnSpPr>
        <p:spPr>
          <a:xfrm>
            <a:off x="5893674" y="1288807"/>
            <a:ext cx="257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>
            <a:stCxn id="21" idx="1"/>
            <a:endCxn id="21" idx="3"/>
          </p:cNvCxnSpPr>
          <p:nvPr/>
        </p:nvCxnSpPr>
        <p:spPr>
          <a:xfrm>
            <a:off x="1234017" y="1288807"/>
            <a:ext cx="2043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1" name="Notched Right Arrow 7"/>
          <p:cNvSpPr/>
          <p:nvPr/>
        </p:nvSpPr>
        <p:spPr>
          <a:xfrm>
            <a:off x="1097115" y="1167596"/>
            <a:ext cx="34121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2" name="Notched Right Arrow 8"/>
          <p:cNvSpPr/>
          <p:nvPr/>
        </p:nvSpPr>
        <p:spPr>
          <a:xfrm>
            <a:off x="1548818" y="1167596"/>
            <a:ext cx="432039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3" name="Notched Right Arrow 9"/>
          <p:cNvSpPr/>
          <p:nvPr/>
        </p:nvSpPr>
        <p:spPr>
          <a:xfrm>
            <a:off x="5756772" y="1167596"/>
            <a:ext cx="394841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1046467" y="1934378"/>
            <a:ext cx="2367443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Thalidomide+Dexamethasone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2561157" y="1604011"/>
            <a:ext cx="2444387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Lenalidomide+Dexamethasone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64"/>
          <p:cNvCxnSpPr/>
          <p:nvPr/>
        </p:nvCxnSpPr>
        <p:spPr>
          <a:xfrm>
            <a:off x="3783346" y="1418979"/>
            <a:ext cx="1" cy="1939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65"/>
          <p:cNvCxnSpPr/>
          <p:nvPr/>
        </p:nvCxnSpPr>
        <p:spPr>
          <a:xfrm>
            <a:off x="5898694" y="1409121"/>
            <a:ext cx="2" cy="13249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44"/>
          <p:cNvSpPr/>
          <p:nvPr/>
        </p:nvSpPr>
        <p:spPr>
          <a:xfrm>
            <a:off x="1829433" y="1102027"/>
            <a:ext cx="425707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0" name="Rectangle 45"/>
          <p:cNvSpPr/>
          <p:nvPr/>
        </p:nvSpPr>
        <p:spPr>
          <a:xfrm>
            <a:off x="2572389" y="1113864"/>
            <a:ext cx="588628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Rectangle 46"/>
          <p:cNvSpPr/>
          <p:nvPr/>
        </p:nvSpPr>
        <p:spPr>
          <a:xfrm>
            <a:off x="4355976" y="1094734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Rectangle 47"/>
          <p:cNvSpPr/>
          <p:nvPr/>
        </p:nvSpPr>
        <p:spPr>
          <a:xfrm>
            <a:off x="5401446" y="1094706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3398510" y="819582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sz="1100" dirty="0" smtClean="0">
                <a:solidFill>
                  <a:prstClr val="black"/>
                </a:solidFill>
                <a:latin typeface="Calibri"/>
                <a:ea typeface="+mn-ea"/>
              </a:rPr>
              <a:t>RevDex breaks</a:t>
            </a:r>
            <a:endParaRPr lang="en-GB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4" name="Elbow Connector 22"/>
          <p:cNvCxnSpPr>
            <a:stCxn id="43" idx="1"/>
            <a:endCxn id="39" idx="0"/>
          </p:cNvCxnSpPr>
          <p:nvPr/>
        </p:nvCxnSpPr>
        <p:spPr>
          <a:xfrm rot="10800000" flipV="1">
            <a:off x="2042288" y="950387"/>
            <a:ext cx="1356223" cy="15164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32"/>
          <p:cNvCxnSpPr>
            <a:stCxn id="43" idx="3"/>
            <a:endCxn id="42" idx="0"/>
          </p:cNvCxnSpPr>
          <p:nvPr/>
        </p:nvCxnSpPr>
        <p:spPr>
          <a:xfrm>
            <a:off x="4424753" y="950387"/>
            <a:ext cx="1021021" cy="14431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38"/>
          <p:cNvCxnSpPr>
            <a:endCxn id="40" idx="0"/>
          </p:cNvCxnSpPr>
          <p:nvPr/>
        </p:nvCxnSpPr>
        <p:spPr>
          <a:xfrm>
            <a:off x="2866705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73"/>
          <p:cNvCxnSpPr/>
          <p:nvPr/>
        </p:nvCxnSpPr>
        <p:spPr>
          <a:xfrm>
            <a:off x="4400307" y="91768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35417"/>
              </p:ext>
            </p:extLst>
          </p:nvPr>
        </p:nvGraphicFramePr>
        <p:xfrm>
          <a:off x="3204171" y="1887053"/>
          <a:ext cx="1451186" cy="9365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162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781024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Thal+Dex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66378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Len+Dex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~75 months (with breaks)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89897156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Pom+Dex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~8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72056113"/>
                  </a:ext>
                </a:extLst>
              </a:tr>
            </a:tbl>
          </a:graphicData>
        </a:graphic>
      </p:graphicFrame>
      <p:cxnSp>
        <p:nvCxnSpPr>
          <p:cNvPr id="49" name="Straight Arrow Connector 2"/>
          <p:cNvCxnSpPr/>
          <p:nvPr/>
        </p:nvCxnSpPr>
        <p:spPr>
          <a:xfrm>
            <a:off x="1925706" y="2780289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"/>
          <p:cNvSpPr txBox="1"/>
          <p:nvPr/>
        </p:nvSpPr>
        <p:spPr>
          <a:xfrm>
            <a:off x="1925710" y="2780288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 smtClean="0">
                <a:solidFill>
                  <a:prstClr val="black"/>
                </a:solidFill>
              </a:rPr>
              <a:t>1.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3"/>
          <p:cNvCxnSpPr/>
          <p:nvPr/>
        </p:nvCxnSpPr>
        <p:spPr>
          <a:xfrm>
            <a:off x="2638068" y="3244524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/>
          <p:nvPr/>
        </p:nvSpPr>
        <p:spPr>
          <a:xfrm>
            <a:off x="2638072" y="3133673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>
                <a:solidFill>
                  <a:prstClr val="black"/>
                </a:solidFill>
              </a:rPr>
              <a:t>2</a:t>
            </a:r>
            <a:r>
              <a:rPr lang="de-AT" dirty="0" smtClean="0">
                <a:solidFill>
                  <a:prstClr val="black"/>
                </a:solidFill>
              </a:rPr>
              <a:t>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3" name="Straight Connector 42"/>
          <p:cNvCxnSpPr/>
          <p:nvPr/>
        </p:nvCxnSpPr>
        <p:spPr>
          <a:xfrm>
            <a:off x="6150531" y="1282515"/>
            <a:ext cx="0" cy="1877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40"/>
          <p:cNvSpPr/>
          <p:nvPr/>
        </p:nvSpPr>
        <p:spPr>
          <a:xfrm>
            <a:off x="6156712" y="863985"/>
            <a:ext cx="2843783" cy="34899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4420977" y="1545638"/>
            <a:ext cx="2511329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Pomalidomide+Dexamethasone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5" name="Gerade Verbindung 54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1494235" y="0"/>
            <a:ext cx="61722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ime </a:t>
            </a:r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without therapy</a:t>
            </a:r>
          </a:p>
        </p:txBody>
      </p:sp>
      <p:graphicFrame>
        <p:nvGraphicFramePr>
          <p:cNvPr id="41169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585533"/>
              </p:ext>
            </p:extLst>
          </p:nvPr>
        </p:nvGraphicFramePr>
        <p:xfrm>
          <a:off x="1621157" y="951571"/>
          <a:ext cx="5901689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82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2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01.12.2014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09.02.2015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26.05.2015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2670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3550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IgA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92,7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71,6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&lt;4,6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</a:t>
                      </a:r>
                      <a:endParaRPr kumimoji="0" 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20,4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3,19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915715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789552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2" y="59816"/>
            <a:ext cx="9143999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000" b="1" dirty="0">
                <a:solidFill>
                  <a:schemeClr val="tx2">
                    <a:lumMod val="75000"/>
                  </a:schemeClr>
                </a:solidFill>
              </a:rPr>
              <a:t>5th therapy </a:t>
            </a:r>
            <a:r>
              <a:rPr lang="de-DE" sz="3000" b="1" dirty="0" smtClean="0">
                <a:solidFill>
                  <a:schemeClr val="tx2">
                    <a:lumMod val="75000"/>
                  </a:schemeClr>
                </a:solidFill>
              </a:rPr>
              <a:t>line</a:t>
            </a:r>
            <a:br>
              <a:rPr lang="de-DE" sz="3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3000" b="1" dirty="0" smtClean="0">
                <a:solidFill>
                  <a:schemeClr val="tx2">
                    <a:lumMod val="75000"/>
                  </a:schemeClr>
                </a:solidFill>
              </a:rPr>
              <a:t>Panobinostat+Bortezomib+Dexamethasone</a:t>
            </a:r>
            <a:endParaRPr lang="de-DE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1953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726178"/>
              </p:ext>
            </p:extLst>
          </p:nvPr>
        </p:nvGraphicFramePr>
        <p:xfrm>
          <a:off x="1515650" y="1075672"/>
          <a:ext cx="6112700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64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 5 (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PanBorDex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26.05.2015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07.07.2015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11.07.2015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3550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2260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2310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IgA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71,6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&lt;4,6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</a:t>
                      </a:r>
                      <a:endParaRPr kumimoji="0" 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4,41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5,76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3,19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1,77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187935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951570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Treatment </a:t>
            </a:r>
            <a:r>
              <a:rPr lang="de-DE" sz="3600" b="1" dirty="0" err="1">
                <a:solidFill>
                  <a:schemeClr val="tx2">
                    <a:lumMod val="75000"/>
                  </a:schemeClr>
                </a:solidFill>
              </a:rPr>
              <a:t>lines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03981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Elbow Connector 62"/>
          <p:cNvCxnSpPr>
            <a:endCxn id="28" idx="1"/>
          </p:cNvCxnSpPr>
          <p:nvPr/>
        </p:nvCxnSpPr>
        <p:spPr>
          <a:xfrm rot="5400000">
            <a:off x="782567" y="1666395"/>
            <a:ext cx="685773" cy="157971"/>
          </a:xfrm>
          <a:prstGeom prst="bentConnector4">
            <a:avLst>
              <a:gd name="adj1" fmla="val 38780"/>
              <a:gd name="adj2" fmla="val 24471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20" idx="3"/>
            <a:endCxn id="21" idx="1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>
            <a:stCxn id="21" idx="3"/>
            <a:endCxn id="22" idx="1"/>
          </p:cNvCxnSpPr>
          <p:nvPr/>
        </p:nvCxnSpPr>
        <p:spPr>
          <a:xfrm>
            <a:off x="1438329" y="1288807"/>
            <a:ext cx="24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>
            <a:stCxn id="23" idx="3"/>
          </p:cNvCxnSpPr>
          <p:nvPr/>
        </p:nvCxnSpPr>
        <p:spPr>
          <a:xfrm>
            <a:off x="6151609" y="1288807"/>
            <a:ext cx="3275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>
            <a:stCxn id="22" idx="1"/>
          </p:cNvCxnSpPr>
          <p:nvPr/>
        </p:nvCxnSpPr>
        <p:spPr>
          <a:xfrm>
            <a:off x="1685720" y="1288807"/>
            <a:ext cx="41952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/>
          <p:cNvCxnSpPr>
            <a:stCxn id="23" idx="1"/>
            <a:endCxn id="23" idx="3"/>
          </p:cNvCxnSpPr>
          <p:nvPr/>
        </p:nvCxnSpPr>
        <p:spPr>
          <a:xfrm>
            <a:off x="5893674" y="1288807"/>
            <a:ext cx="257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3"/>
          <p:cNvCxnSpPr>
            <a:stCxn id="24" idx="1"/>
            <a:endCxn id="24" idx="3"/>
          </p:cNvCxnSpPr>
          <p:nvPr/>
        </p:nvCxnSpPr>
        <p:spPr>
          <a:xfrm>
            <a:off x="6485260" y="1289749"/>
            <a:ext cx="4610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>
            <a:stCxn id="21" idx="1"/>
            <a:endCxn id="21" idx="3"/>
          </p:cNvCxnSpPr>
          <p:nvPr/>
        </p:nvCxnSpPr>
        <p:spPr>
          <a:xfrm>
            <a:off x="1234017" y="1288807"/>
            <a:ext cx="2043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1" name="Notched Right Arrow 7"/>
          <p:cNvSpPr/>
          <p:nvPr/>
        </p:nvSpPr>
        <p:spPr>
          <a:xfrm>
            <a:off x="1097115" y="1167596"/>
            <a:ext cx="34121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2" name="Notched Right Arrow 8"/>
          <p:cNvSpPr/>
          <p:nvPr/>
        </p:nvSpPr>
        <p:spPr>
          <a:xfrm>
            <a:off x="1548818" y="1167596"/>
            <a:ext cx="432039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3" name="Notched Right Arrow 9"/>
          <p:cNvSpPr/>
          <p:nvPr/>
        </p:nvSpPr>
        <p:spPr>
          <a:xfrm>
            <a:off x="5756772" y="1167596"/>
            <a:ext cx="394841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4" name="Notched Right Arrow 10"/>
          <p:cNvSpPr/>
          <p:nvPr/>
        </p:nvSpPr>
        <p:spPr>
          <a:xfrm>
            <a:off x="6348358" y="1168538"/>
            <a:ext cx="59793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1046467" y="1934378"/>
            <a:ext cx="2367443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Thalidomide+Dexamethasone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2561157" y="1604011"/>
            <a:ext cx="2444387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Lenalidomide+Dexamethasone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4420977" y="1545638"/>
            <a:ext cx="2511329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Pomalidomide+Dexamethasone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64"/>
          <p:cNvCxnSpPr/>
          <p:nvPr/>
        </p:nvCxnSpPr>
        <p:spPr>
          <a:xfrm>
            <a:off x="3783346" y="1418979"/>
            <a:ext cx="1" cy="1939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65"/>
          <p:cNvCxnSpPr/>
          <p:nvPr/>
        </p:nvCxnSpPr>
        <p:spPr>
          <a:xfrm>
            <a:off x="5898694" y="1409121"/>
            <a:ext cx="2" cy="13249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66"/>
          <p:cNvCxnSpPr/>
          <p:nvPr/>
        </p:nvCxnSpPr>
        <p:spPr>
          <a:xfrm>
            <a:off x="6606779" y="1043468"/>
            <a:ext cx="0" cy="115269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Rectangle 44"/>
          <p:cNvSpPr/>
          <p:nvPr/>
        </p:nvSpPr>
        <p:spPr>
          <a:xfrm>
            <a:off x="1829433" y="1102027"/>
            <a:ext cx="425707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0" name="Rectangle 45"/>
          <p:cNvSpPr/>
          <p:nvPr/>
        </p:nvSpPr>
        <p:spPr>
          <a:xfrm>
            <a:off x="2572389" y="1113864"/>
            <a:ext cx="588628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Rectangle 46"/>
          <p:cNvSpPr/>
          <p:nvPr/>
        </p:nvSpPr>
        <p:spPr>
          <a:xfrm>
            <a:off x="4355976" y="1094734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Rectangle 47"/>
          <p:cNvSpPr/>
          <p:nvPr/>
        </p:nvSpPr>
        <p:spPr>
          <a:xfrm>
            <a:off x="5401446" y="1094706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3398510" y="819582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sz="1100" dirty="0" smtClean="0">
                <a:solidFill>
                  <a:prstClr val="black"/>
                </a:solidFill>
                <a:latin typeface="Calibri"/>
                <a:ea typeface="+mn-ea"/>
              </a:rPr>
              <a:t>RevDex breaks</a:t>
            </a:r>
            <a:endParaRPr lang="en-GB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4" name="Elbow Connector 22"/>
          <p:cNvCxnSpPr>
            <a:stCxn id="43" idx="1"/>
            <a:endCxn id="39" idx="0"/>
          </p:cNvCxnSpPr>
          <p:nvPr/>
        </p:nvCxnSpPr>
        <p:spPr>
          <a:xfrm rot="10800000" flipV="1">
            <a:off x="2042288" y="950387"/>
            <a:ext cx="1356223" cy="15164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32"/>
          <p:cNvCxnSpPr>
            <a:stCxn id="43" idx="3"/>
            <a:endCxn id="42" idx="0"/>
          </p:cNvCxnSpPr>
          <p:nvPr/>
        </p:nvCxnSpPr>
        <p:spPr>
          <a:xfrm>
            <a:off x="4424753" y="950387"/>
            <a:ext cx="1021021" cy="14431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38"/>
          <p:cNvCxnSpPr>
            <a:endCxn id="40" idx="0"/>
          </p:cNvCxnSpPr>
          <p:nvPr/>
        </p:nvCxnSpPr>
        <p:spPr>
          <a:xfrm>
            <a:off x="2866705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73"/>
          <p:cNvCxnSpPr/>
          <p:nvPr/>
        </p:nvCxnSpPr>
        <p:spPr>
          <a:xfrm>
            <a:off x="4400307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62057"/>
              </p:ext>
            </p:extLst>
          </p:nvPr>
        </p:nvGraphicFramePr>
        <p:xfrm>
          <a:off x="3204171" y="1887053"/>
          <a:ext cx="1451186" cy="11880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162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781024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Thal+Dex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66378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Len+Dex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~75 months (with breaks)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89897156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Pom+Dex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~8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720561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Pano+Bort+Dex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08925177"/>
                  </a:ext>
                </a:extLst>
              </a:tr>
            </a:tbl>
          </a:graphicData>
        </a:graphic>
      </p:graphicFrame>
      <p:cxnSp>
        <p:nvCxnSpPr>
          <p:cNvPr id="49" name="Straight Arrow Connector 2"/>
          <p:cNvCxnSpPr/>
          <p:nvPr/>
        </p:nvCxnSpPr>
        <p:spPr>
          <a:xfrm>
            <a:off x="1925706" y="2780289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"/>
          <p:cNvSpPr txBox="1"/>
          <p:nvPr/>
        </p:nvSpPr>
        <p:spPr>
          <a:xfrm>
            <a:off x="1925710" y="2780288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 smtClean="0">
                <a:solidFill>
                  <a:prstClr val="black"/>
                </a:solidFill>
              </a:rPr>
              <a:t>1.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3"/>
          <p:cNvCxnSpPr/>
          <p:nvPr/>
        </p:nvCxnSpPr>
        <p:spPr>
          <a:xfrm>
            <a:off x="2638068" y="3244524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/>
          <p:nvPr/>
        </p:nvSpPr>
        <p:spPr>
          <a:xfrm>
            <a:off x="2638072" y="3133673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>
                <a:solidFill>
                  <a:prstClr val="black"/>
                </a:solidFill>
              </a:rPr>
              <a:t>2</a:t>
            </a:r>
            <a:r>
              <a:rPr lang="de-AT" dirty="0" smtClean="0">
                <a:solidFill>
                  <a:prstClr val="black"/>
                </a:solidFill>
              </a:rPr>
              <a:t>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5" name="Straight Connector 51"/>
          <p:cNvCxnSpPr/>
          <p:nvPr/>
        </p:nvCxnSpPr>
        <p:spPr>
          <a:xfrm>
            <a:off x="6942086" y="1300254"/>
            <a:ext cx="0" cy="19790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0"/>
          <p:cNvSpPr/>
          <p:nvPr/>
        </p:nvSpPr>
        <p:spPr>
          <a:xfrm>
            <a:off x="6948268" y="863985"/>
            <a:ext cx="2058519" cy="34899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1" name="TextBox 56"/>
          <p:cNvSpPr txBox="1"/>
          <p:nvPr/>
        </p:nvSpPr>
        <p:spPr>
          <a:xfrm>
            <a:off x="5149386" y="802243"/>
            <a:ext cx="3352007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Panobinostat+Bortezomib+Dexamethasone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3" name="Gerade Verbindung 52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94320"/>
            <a:ext cx="91440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6th therapy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line</a:t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Carfilzomib+Bendamustine+Dexamethasone</a:t>
            </a:r>
            <a:endParaRPr lang="de-D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2977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7271"/>
              </p:ext>
            </p:extLst>
          </p:nvPr>
        </p:nvGraphicFramePr>
        <p:xfrm>
          <a:off x="1418464" y="1113589"/>
          <a:ext cx="6307075" cy="3818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44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1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 6 (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CarfBenDex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23.07.2015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08.09.2015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08.09.2015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2300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2150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2150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IgA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</a:t>
                      </a:r>
                      <a:endParaRPr kumimoji="0" 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6,04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5,97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Reponse</a:t>
                      </a: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814172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1005576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Treatment </a:t>
            </a:r>
            <a:r>
              <a:rPr lang="de-DE" sz="3600" b="1" dirty="0" err="1">
                <a:solidFill>
                  <a:schemeClr val="tx2">
                    <a:lumMod val="75000"/>
                  </a:schemeClr>
                </a:solidFill>
              </a:rPr>
              <a:t>lines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90489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68"/>
          <p:cNvCxnSpPr/>
          <p:nvPr/>
        </p:nvCxnSpPr>
        <p:spPr>
          <a:xfrm flipH="1">
            <a:off x="7189977" y="1399918"/>
            <a:ext cx="2864" cy="715069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Elbow Connector 62"/>
          <p:cNvCxnSpPr>
            <a:endCxn id="28" idx="1"/>
          </p:cNvCxnSpPr>
          <p:nvPr/>
        </p:nvCxnSpPr>
        <p:spPr>
          <a:xfrm rot="5400000">
            <a:off x="782567" y="1666395"/>
            <a:ext cx="685773" cy="157971"/>
          </a:xfrm>
          <a:prstGeom prst="bentConnector4">
            <a:avLst>
              <a:gd name="adj1" fmla="val 38780"/>
              <a:gd name="adj2" fmla="val 24471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20" idx="3"/>
            <a:endCxn id="21" idx="1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>
            <a:stCxn id="21" idx="3"/>
            <a:endCxn id="22" idx="1"/>
          </p:cNvCxnSpPr>
          <p:nvPr/>
        </p:nvCxnSpPr>
        <p:spPr>
          <a:xfrm>
            <a:off x="1438329" y="1288807"/>
            <a:ext cx="24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>
            <a:stCxn id="23" idx="3"/>
          </p:cNvCxnSpPr>
          <p:nvPr/>
        </p:nvCxnSpPr>
        <p:spPr>
          <a:xfrm>
            <a:off x="6151609" y="1288807"/>
            <a:ext cx="3275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>
            <a:stCxn id="22" idx="1"/>
          </p:cNvCxnSpPr>
          <p:nvPr/>
        </p:nvCxnSpPr>
        <p:spPr>
          <a:xfrm>
            <a:off x="1685720" y="1288807"/>
            <a:ext cx="41952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/>
          <p:cNvCxnSpPr>
            <a:stCxn id="23" idx="1"/>
            <a:endCxn id="23" idx="3"/>
          </p:cNvCxnSpPr>
          <p:nvPr/>
        </p:nvCxnSpPr>
        <p:spPr>
          <a:xfrm>
            <a:off x="5893674" y="1288807"/>
            <a:ext cx="257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3"/>
          <p:cNvCxnSpPr>
            <a:stCxn id="24" idx="1"/>
            <a:endCxn id="24" idx="3"/>
          </p:cNvCxnSpPr>
          <p:nvPr/>
        </p:nvCxnSpPr>
        <p:spPr>
          <a:xfrm>
            <a:off x="6485260" y="1289749"/>
            <a:ext cx="4610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7"/>
          <p:cNvCxnSpPr>
            <a:stCxn id="25" idx="1"/>
            <a:endCxn id="25" idx="3"/>
          </p:cNvCxnSpPr>
          <p:nvPr/>
        </p:nvCxnSpPr>
        <p:spPr>
          <a:xfrm>
            <a:off x="6967648" y="1288805"/>
            <a:ext cx="5260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>
            <a:stCxn id="21" idx="1"/>
            <a:endCxn id="21" idx="3"/>
          </p:cNvCxnSpPr>
          <p:nvPr/>
        </p:nvCxnSpPr>
        <p:spPr>
          <a:xfrm>
            <a:off x="1234017" y="1288807"/>
            <a:ext cx="2043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1" name="Notched Right Arrow 7"/>
          <p:cNvSpPr/>
          <p:nvPr/>
        </p:nvSpPr>
        <p:spPr>
          <a:xfrm>
            <a:off x="1097115" y="1167596"/>
            <a:ext cx="34121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2" name="Notched Right Arrow 8"/>
          <p:cNvSpPr/>
          <p:nvPr/>
        </p:nvSpPr>
        <p:spPr>
          <a:xfrm>
            <a:off x="1548818" y="1167596"/>
            <a:ext cx="432039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3" name="Notched Right Arrow 9"/>
          <p:cNvSpPr/>
          <p:nvPr/>
        </p:nvSpPr>
        <p:spPr>
          <a:xfrm>
            <a:off x="5756772" y="1167596"/>
            <a:ext cx="394841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4" name="Notched Right Arrow 10"/>
          <p:cNvSpPr/>
          <p:nvPr/>
        </p:nvSpPr>
        <p:spPr>
          <a:xfrm>
            <a:off x="6348358" y="1168538"/>
            <a:ext cx="59793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5" name="Notched Right Arrow 11"/>
          <p:cNvSpPr/>
          <p:nvPr/>
        </p:nvSpPr>
        <p:spPr>
          <a:xfrm>
            <a:off x="6830746" y="1167595"/>
            <a:ext cx="662936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1046467" y="1934378"/>
            <a:ext cx="2367443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Thalidomide+Dexamethasone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2561157" y="1604011"/>
            <a:ext cx="2444387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Lenalidomide+Dexamethasone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4420977" y="1545638"/>
            <a:ext cx="2511329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Pomalidomide+Dexamethasone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64"/>
          <p:cNvCxnSpPr/>
          <p:nvPr/>
        </p:nvCxnSpPr>
        <p:spPr>
          <a:xfrm>
            <a:off x="3783346" y="1418979"/>
            <a:ext cx="1" cy="1939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65"/>
          <p:cNvCxnSpPr/>
          <p:nvPr/>
        </p:nvCxnSpPr>
        <p:spPr>
          <a:xfrm>
            <a:off x="5898694" y="1409121"/>
            <a:ext cx="2" cy="13249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66"/>
          <p:cNvCxnSpPr/>
          <p:nvPr/>
        </p:nvCxnSpPr>
        <p:spPr>
          <a:xfrm>
            <a:off x="6606779" y="1043468"/>
            <a:ext cx="0" cy="115269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Rectangle 44"/>
          <p:cNvSpPr/>
          <p:nvPr/>
        </p:nvSpPr>
        <p:spPr>
          <a:xfrm>
            <a:off x="1829433" y="1102027"/>
            <a:ext cx="425707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0" name="Rectangle 45"/>
          <p:cNvSpPr/>
          <p:nvPr/>
        </p:nvSpPr>
        <p:spPr>
          <a:xfrm>
            <a:off x="2572389" y="1113864"/>
            <a:ext cx="588628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Rectangle 46"/>
          <p:cNvSpPr/>
          <p:nvPr/>
        </p:nvSpPr>
        <p:spPr>
          <a:xfrm>
            <a:off x="4355976" y="1094734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Rectangle 47"/>
          <p:cNvSpPr/>
          <p:nvPr/>
        </p:nvSpPr>
        <p:spPr>
          <a:xfrm>
            <a:off x="5401446" y="1094706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3398510" y="819582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sz="1100" dirty="0" smtClean="0">
                <a:solidFill>
                  <a:prstClr val="black"/>
                </a:solidFill>
                <a:latin typeface="Calibri"/>
                <a:ea typeface="+mn-ea"/>
              </a:rPr>
              <a:t>RevDex breaks</a:t>
            </a:r>
            <a:endParaRPr lang="en-GB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4" name="Elbow Connector 22"/>
          <p:cNvCxnSpPr>
            <a:stCxn id="43" idx="1"/>
            <a:endCxn id="39" idx="0"/>
          </p:cNvCxnSpPr>
          <p:nvPr/>
        </p:nvCxnSpPr>
        <p:spPr>
          <a:xfrm rot="10800000" flipV="1">
            <a:off x="2042288" y="950387"/>
            <a:ext cx="1356223" cy="15164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32"/>
          <p:cNvCxnSpPr>
            <a:stCxn id="43" idx="3"/>
            <a:endCxn id="42" idx="0"/>
          </p:cNvCxnSpPr>
          <p:nvPr/>
        </p:nvCxnSpPr>
        <p:spPr>
          <a:xfrm>
            <a:off x="4424753" y="950387"/>
            <a:ext cx="1021021" cy="14431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38"/>
          <p:cNvCxnSpPr>
            <a:endCxn id="40" idx="0"/>
          </p:cNvCxnSpPr>
          <p:nvPr/>
        </p:nvCxnSpPr>
        <p:spPr>
          <a:xfrm>
            <a:off x="2866705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73"/>
          <p:cNvCxnSpPr/>
          <p:nvPr/>
        </p:nvCxnSpPr>
        <p:spPr>
          <a:xfrm>
            <a:off x="4400307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05662"/>
              </p:ext>
            </p:extLst>
          </p:nvPr>
        </p:nvGraphicFramePr>
        <p:xfrm>
          <a:off x="3204171" y="1887052"/>
          <a:ext cx="1451186" cy="14394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162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781024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Thal+Dex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66378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Len+Dex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~75 months (with breaks)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89897156"/>
                  </a:ext>
                </a:extLst>
              </a:tr>
              <a:tr h="171278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Pom+Dex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~8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720561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Pano+Bort+Dex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0892517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Carf+Benda+Dex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19592741"/>
                  </a:ext>
                </a:extLst>
              </a:tr>
            </a:tbl>
          </a:graphicData>
        </a:graphic>
      </p:graphicFrame>
      <p:cxnSp>
        <p:nvCxnSpPr>
          <p:cNvPr id="49" name="Straight Arrow Connector 2"/>
          <p:cNvCxnSpPr/>
          <p:nvPr/>
        </p:nvCxnSpPr>
        <p:spPr>
          <a:xfrm>
            <a:off x="1925706" y="2780289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"/>
          <p:cNvSpPr txBox="1"/>
          <p:nvPr/>
        </p:nvSpPr>
        <p:spPr>
          <a:xfrm>
            <a:off x="1925710" y="2780288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 smtClean="0">
                <a:solidFill>
                  <a:prstClr val="black"/>
                </a:solidFill>
              </a:rPr>
              <a:t>1.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3"/>
          <p:cNvCxnSpPr/>
          <p:nvPr/>
        </p:nvCxnSpPr>
        <p:spPr>
          <a:xfrm>
            <a:off x="2638068" y="3244524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/>
          <p:nvPr/>
        </p:nvSpPr>
        <p:spPr>
          <a:xfrm>
            <a:off x="2638072" y="3133673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>
                <a:solidFill>
                  <a:prstClr val="black"/>
                </a:solidFill>
              </a:rPr>
              <a:t>2</a:t>
            </a:r>
            <a:r>
              <a:rPr lang="de-AT" dirty="0" smtClean="0">
                <a:solidFill>
                  <a:prstClr val="black"/>
                </a:solidFill>
              </a:rPr>
              <a:t>. SCT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3" name="Rectangle 48"/>
          <p:cNvSpPr/>
          <p:nvPr/>
        </p:nvSpPr>
        <p:spPr>
          <a:xfrm>
            <a:off x="7493682" y="863985"/>
            <a:ext cx="1519394" cy="34899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1" name="TextBox 56"/>
          <p:cNvSpPr txBox="1"/>
          <p:nvPr/>
        </p:nvSpPr>
        <p:spPr>
          <a:xfrm>
            <a:off x="5149386" y="802243"/>
            <a:ext cx="3352007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Panobinostat+Bortezomib+Dexamethasone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4" name="Straight Connector 49"/>
          <p:cNvCxnSpPr/>
          <p:nvPr/>
        </p:nvCxnSpPr>
        <p:spPr>
          <a:xfrm>
            <a:off x="7488324" y="1288809"/>
            <a:ext cx="0" cy="2093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7"/>
          <p:cNvSpPr txBox="1"/>
          <p:nvPr/>
        </p:nvSpPr>
        <p:spPr>
          <a:xfrm>
            <a:off x="5676640" y="2114987"/>
            <a:ext cx="3336106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Carfilzomib+Bendamustin+Dexamethasone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5" name="Gerade Verbindung 54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" y="-20538"/>
            <a:ext cx="9143999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Current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therapy</a:t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b="1" dirty="0" err="1" smtClean="0">
                <a:solidFill>
                  <a:schemeClr val="tx2">
                    <a:lumMod val="75000"/>
                  </a:schemeClr>
                </a:solidFill>
              </a:rPr>
              <a:t>Elotuzumab+Pomalidomide+Dexamethasone</a:t>
            </a:r>
            <a:endParaRPr lang="de-D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4001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47951"/>
              </p:ext>
            </p:extLst>
          </p:nvPr>
        </p:nvGraphicFramePr>
        <p:xfrm>
          <a:off x="1704371" y="1005576"/>
          <a:ext cx="5735258" cy="39190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01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Best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Latest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-L 7 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EloPomDex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mpd="sng">
                      <a:noFill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05.10.2015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14.12.2015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7.09.2016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2460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56,5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46,5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28,0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IgM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4,8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&lt;5,2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</a:t>
                      </a:r>
                      <a:endParaRPr lang="el-GR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19,9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6,43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9,05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4,07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fLC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Reponse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90110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0" y="908421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195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Treatment </a:t>
            </a:r>
            <a:r>
              <a:rPr lang="de-DE" sz="3600" b="1" dirty="0" err="1">
                <a:solidFill>
                  <a:schemeClr val="tx2">
                    <a:lumMod val="75000"/>
                  </a:schemeClr>
                </a:solidFill>
              </a:rPr>
              <a:t>lines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64362"/>
              </p:ext>
            </p:extLst>
          </p:nvPr>
        </p:nvGraphicFramePr>
        <p:xfrm>
          <a:off x="89502" y="951570"/>
          <a:ext cx="896499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68"/>
          <p:cNvCxnSpPr/>
          <p:nvPr/>
        </p:nvCxnSpPr>
        <p:spPr>
          <a:xfrm flipH="1">
            <a:off x="7189977" y="1399918"/>
            <a:ext cx="2864" cy="715069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Elbow Connector 62"/>
          <p:cNvCxnSpPr>
            <a:endCxn id="28" idx="1"/>
          </p:cNvCxnSpPr>
          <p:nvPr/>
        </p:nvCxnSpPr>
        <p:spPr>
          <a:xfrm rot="5400000">
            <a:off x="782567" y="1666395"/>
            <a:ext cx="685773" cy="157971"/>
          </a:xfrm>
          <a:prstGeom prst="bentConnector4">
            <a:avLst>
              <a:gd name="adj1" fmla="val 38780"/>
              <a:gd name="adj2" fmla="val 24471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20" idx="3"/>
            <a:endCxn id="21" idx="1"/>
          </p:cNvCxnSpPr>
          <p:nvPr/>
        </p:nvCxnSpPr>
        <p:spPr>
          <a:xfrm>
            <a:off x="1223628" y="1288807"/>
            <a:ext cx="103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>
            <a:stCxn id="21" idx="3"/>
            <a:endCxn id="22" idx="1"/>
          </p:cNvCxnSpPr>
          <p:nvPr/>
        </p:nvCxnSpPr>
        <p:spPr>
          <a:xfrm>
            <a:off x="1438329" y="1288807"/>
            <a:ext cx="24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>
            <a:stCxn id="23" idx="3"/>
          </p:cNvCxnSpPr>
          <p:nvPr/>
        </p:nvCxnSpPr>
        <p:spPr>
          <a:xfrm>
            <a:off x="6151609" y="1288807"/>
            <a:ext cx="3275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>
            <a:stCxn id="20" idx="1"/>
            <a:endCxn id="20" idx="3"/>
          </p:cNvCxnSpPr>
          <p:nvPr/>
        </p:nvCxnSpPr>
        <p:spPr>
          <a:xfrm>
            <a:off x="982488" y="1288807"/>
            <a:ext cx="2411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>
            <a:stCxn id="25" idx="3"/>
            <a:endCxn id="26" idx="1"/>
          </p:cNvCxnSpPr>
          <p:nvPr/>
        </p:nvCxnSpPr>
        <p:spPr>
          <a:xfrm>
            <a:off x="7493685" y="1288807"/>
            <a:ext cx="271757" cy="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>
            <a:stCxn id="22" idx="1"/>
          </p:cNvCxnSpPr>
          <p:nvPr/>
        </p:nvCxnSpPr>
        <p:spPr>
          <a:xfrm>
            <a:off x="1685720" y="1288807"/>
            <a:ext cx="41952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/>
          <p:cNvCxnSpPr>
            <a:stCxn id="23" idx="1"/>
            <a:endCxn id="23" idx="3"/>
          </p:cNvCxnSpPr>
          <p:nvPr/>
        </p:nvCxnSpPr>
        <p:spPr>
          <a:xfrm>
            <a:off x="5893674" y="1288807"/>
            <a:ext cx="257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3"/>
          <p:cNvCxnSpPr>
            <a:stCxn id="24" idx="1"/>
            <a:endCxn id="24" idx="3"/>
          </p:cNvCxnSpPr>
          <p:nvPr/>
        </p:nvCxnSpPr>
        <p:spPr>
          <a:xfrm>
            <a:off x="6485260" y="1289749"/>
            <a:ext cx="4610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7"/>
          <p:cNvCxnSpPr>
            <a:stCxn id="25" idx="1"/>
            <a:endCxn id="25" idx="3"/>
          </p:cNvCxnSpPr>
          <p:nvPr/>
        </p:nvCxnSpPr>
        <p:spPr>
          <a:xfrm>
            <a:off x="6967648" y="1288805"/>
            <a:ext cx="5260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9"/>
          <p:cNvCxnSpPr>
            <a:stCxn id="26" idx="1"/>
            <a:endCxn id="26" idx="3"/>
          </p:cNvCxnSpPr>
          <p:nvPr/>
        </p:nvCxnSpPr>
        <p:spPr>
          <a:xfrm>
            <a:off x="7765438" y="1288878"/>
            <a:ext cx="112704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>
            <a:stCxn id="21" idx="1"/>
            <a:endCxn id="21" idx="3"/>
          </p:cNvCxnSpPr>
          <p:nvPr/>
        </p:nvCxnSpPr>
        <p:spPr>
          <a:xfrm>
            <a:off x="1234017" y="1288807"/>
            <a:ext cx="2043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otched Right Arrow 6"/>
          <p:cNvSpPr/>
          <p:nvPr/>
        </p:nvSpPr>
        <p:spPr>
          <a:xfrm>
            <a:off x="845586" y="1167596"/>
            <a:ext cx="37804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1" name="Notched Right Arrow 7"/>
          <p:cNvSpPr/>
          <p:nvPr/>
        </p:nvSpPr>
        <p:spPr>
          <a:xfrm>
            <a:off x="1097115" y="1167596"/>
            <a:ext cx="34121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2" name="Notched Right Arrow 8"/>
          <p:cNvSpPr/>
          <p:nvPr/>
        </p:nvSpPr>
        <p:spPr>
          <a:xfrm>
            <a:off x="1548818" y="1167596"/>
            <a:ext cx="4320397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3" name="Notched Right Arrow 9"/>
          <p:cNvSpPr/>
          <p:nvPr/>
        </p:nvSpPr>
        <p:spPr>
          <a:xfrm>
            <a:off x="5756772" y="1167596"/>
            <a:ext cx="394841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4" name="Notched Right Arrow 10"/>
          <p:cNvSpPr/>
          <p:nvPr/>
        </p:nvSpPr>
        <p:spPr>
          <a:xfrm>
            <a:off x="6348358" y="1168538"/>
            <a:ext cx="597932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5" name="Notched Right Arrow 11"/>
          <p:cNvSpPr/>
          <p:nvPr/>
        </p:nvSpPr>
        <p:spPr>
          <a:xfrm>
            <a:off x="6830746" y="1167595"/>
            <a:ext cx="662936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6" name="Notched Right Arrow 12"/>
          <p:cNvSpPr/>
          <p:nvPr/>
        </p:nvSpPr>
        <p:spPr>
          <a:xfrm>
            <a:off x="7628536" y="1167667"/>
            <a:ext cx="1263944" cy="242425"/>
          </a:xfrm>
          <a:prstGeom prst="notchedRightArrow">
            <a:avLst>
              <a:gd name="adj1" fmla="val 100000"/>
              <a:gd name="adj2" fmla="val 5647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205782" y="1604011"/>
            <a:ext cx="49552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BAD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1046467" y="1934378"/>
            <a:ext cx="2367443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Thalidomide+Dexamethasone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2561157" y="1604011"/>
            <a:ext cx="2444387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Lenalidomide+Dexamethasone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4420977" y="1545638"/>
            <a:ext cx="2511329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Pomalidomide+Dexamethasone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3" name="TextBox 58"/>
          <p:cNvSpPr txBox="1"/>
          <p:nvPr/>
        </p:nvSpPr>
        <p:spPr>
          <a:xfrm>
            <a:off x="6606779" y="2207043"/>
            <a:ext cx="244827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de-AT" sz="1400" dirty="0" err="1" smtClean="0">
                <a:solidFill>
                  <a:prstClr val="black"/>
                </a:solidFill>
              </a:rPr>
              <a:t>Elotuzumab+Pomalidomide</a:t>
            </a:r>
            <a:r>
              <a:rPr lang="de-AT" sz="1400" dirty="0" smtClean="0">
                <a:solidFill>
                  <a:prstClr val="black"/>
                </a:solidFill>
              </a:rPr>
              <a:t>+</a:t>
            </a:r>
          </a:p>
          <a:p>
            <a:pPr algn="ctr" defTabSz="914400"/>
            <a:r>
              <a:rPr lang="de-AT" sz="1400" dirty="0" err="1" smtClean="0">
                <a:solidFill>
                  <a:prstClr val="black"/>
                </a:solidFill>
              </a:rPr>
              <a:t>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34" name="Elbow Connector 60"/>
          <p:cNvCxnSpPr>
            <a:endCxn id="27" idx="1"/>
          </p:cNvCxnSpPr>
          <p:nvPr/>
        </p:nvCxnSpPr>
        <p:spPr>
          <a:xfrm rot="16200000" flipH="1">
            <a:off x="919745" y="1471863"/>
            <a:ext cx="348782" cy="223292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64"/>
          <p:cNvCxnSpPr/>
          <p:nvPr/>
        </p:nvCxnSpPr>
        <p:spPr>
          <a:xfrm>
            <a:off x="3783346" y="1418979"/>
            <a:ext cx="1" cy="1939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65"/>
          <p:cNvCxnSpPr/>
          <p:nvPr/>
        </p:nvCxnSpPr>
        <p:spPr>
          <a:xfrm>
            <a:off x="5898694" y="1409121"/>
            <a:ext cx="2" cy="13249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66"/>
          <p:cNvCxnSpPr/>
          <p:nvPr/>
        </p:nvCxnSpPr>
        <p:spPr>
          <a:xfrm>
            <a:off x="6606779" y="1043468"/>
            <a:ext cx="0" cy="115269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67"/>
          <p:cNvCxnSpPr/>
          <p:nvPr/>
        </p:nvCxnSpPr>
        <p:spPr>
          <a:xfrm>
            <a:off x="8406426" y="1402495"/>
            <a:ext cx="2" cy="804549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Rectangle 44"/>
          <p:cNvSpPr/>
          <p:nvPr/>
        </p:nvSpPr>
        <p:spPr>
          <a:xfrm>
            <a:off x="1829433" y="1102027"/>
            <a:ext cx="425707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0" name="Rectangle 45"/>
          <p:cNvSpPr/>
          <p:nvPr/>
        </p:nvSpPr>
        <p:spPr>
          <a:xfrm>
            <a:off x="2572389" y="1113864"/>
            <a:ext cx="588628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Rectangle 46"/>
          <p:cNvSpPr/>
          <p:nvPr/>
        </p:nvSpPr>
        <p:spPr>
          <a:xfrm>
            <a:off x="4355976" y="1094734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Rectangle 47"/>
          <p:cNvSpPr/>
          <p:nvPr/>
        </p:nvSpPr>
        <p:spPr>
          <a:xfrm>
            <a:off x="5401446" y="1094706"/>
            <a:ext cx="88656" cy="3735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3398510" y="819582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sz="1100" dirty="0" smtClean="0">
                <a:solidFill>
                  <a:prstClr val="black"/>
                </a:solidFill>
                <a:latin typeface="Calibri"/>
                <a:ea typeface="+mn-ea"/>
              </a:rPr>
              <a:t>RevDex breaks</a:t>
            </a:r>
            <a:endParaRPr lang="en-GB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4" name="Elbow Connector 22"/>
          <p:cNvCxnSpPr>
            <a:stCxn id="43" idx="1"/>
            <a:endCxn id="39" idx="0"/>
          </p:cNvCxnSpPr>
          <p:nvPr/>
        </p:nvCxnSpPr>
        <p:spPr>
          <a:xfrm rot="10800000" flipV="1">
            <a:off x="2042288" y="950387"/>
            <a:ext cx="1356223" cy="15164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32"/>
          <p:cNvCxnSpPr>
            <a:stCxn id="43" idx="3"/>
            <a:endCxn id="42" idx="0"/>
          </p:cNvCxnSpPr>
          <p:nvPr/>
        </p:nvCxnSpPr>
        <p:spPr>
          <a:xfrm>
            <a:off x="4424753" y="950387"/>
            <a:ext cx="1021021" cy="14431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38"/>
          <p:cNvCxnSpPr>
            <a:endCxn id="40" idx="0"/>
          </p:cNvCxnSpPr>
          <p:nvPr/>
        </p:nvCxnSpPr>
        <p:spPr>
          <a:xfrm>
            <a:off x="2866705" y="917657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73"/>
          <p:cNvCxnSpPr/>
          <p:nvPr/>
        </p:nvCxnSpPr>
        <p:spPr>
          <a:xfrm>
            <a:off x="4400307" y="925148"/>
            <a:ext cx="1" cy="1962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2"/>
          <p:cNvCxnSpPr/>
          <p:nvPr/>
        </p:nvCxnSpPr>
        <p:spPr>
          <a:xfrm>
            <a:off x="1925706" y="2780289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"/>
          <p:cNvSpPr txBox="1"/>
          <p:nvPr/>
        </p:nvSpPr>
        <p:spPr>
          <a:xfrm>
            <a:off x="1925710" y="2780288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 smtClean="0">
                <a:solidFill>
                  <a:prstClr val="black"/>
                </a:solidFill>
              </a:rPr>
              <a:t>1.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3"/>
          <p:cNvCxnSpPr/>
          <p:nvPr/>
        </p:nvCxnSpPr>
        <p:spPr>
          <a:xfrm>
            <a:off x="2638068" y="3244524"/>
            <a:ext cx="0" cy="64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/>
          <p:nvPr/>
        </p:nvSpPr>
        <p:spPr>
          <a:xfrm>
            <a:off x="2638072" y="3133673"/>
            <a:ext cx="486071" cy="162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de-AT" dirty="0">
                <a:solidFill>
                  <a:prstClr val="black"/>
                </a:solidFill>
              </a:rPr>
              <a:t>2</a:t>
            </a:r>
            <a:r>
              <a:rPr lang="de-AT" dirty="0" smtClean="0">
                <a:solidFill>
                  <a:prstClr val="black"/>
                </a:solidFill>
              </a:rPr>
              <a:t>. SCT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3" name="Gerade Verbindung 52"/>
          <p:cNvCxnSpPr>
            <a:cxnSpLocks noChangeShapeType="1"/>
          </p:cNvCxnSpPr>
          <p:nvPr/>
        </p:nvCxnSpPr>
        <p:spPr bwMode="auto">
          <a:xfrm>
            <a:off x="1" y="5735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2" name="TextBox 57"/>
          <p:cNvSpPr txBox="1"/>
          <p:nvPr/>
        </p:nvSpPr>
        <p:spPr>
          <a:xfrm>
            <a:off x="5220895" y="1884154"/>
            <a:ext cx="3336106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Carfilzomib+Bendamustin+Dexamethasone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1" name="TextBox 56"/>
          <p:cNvSpPr txBox="1"/>
          <p:nvPr/>
        </p:nvSpPr>
        <p:spPr>
          <a:xfrm>
            <a:off x="5149386" y="802243"/>
            <a:ext cx="3352007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de-AT" sz="1400" dirty="0" smtClean="0">
                <a:solidFill>
                  <a:prstClr val="black"/>
                </a:solidFill>
              </a:rPr>
              <a:t>Panobinostat+Bortezomib+Dexamethasone</a:t>
            </a:r>
            <a:endParaRPr lang="en-GB" sz="1400" dirty="0">
              <a:solidFill>
                <a:prstClr val="black"/>
              </a:solidFill>
            </a:endParaRPr>
          </a:p>
        </p:txBody>
      </p: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35522"/>
              </p:ext>
            </p:extLst>
          </p:nvPr>
        </p:nvGraphicFramePr>
        <p:xfrm>
          <a:off x="3274860" y="1887054"/>
          <a:ext cx="1945212" cy="1439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98305">
                  <a:extLst>
                    <a:ext uri="{9D8B030D-6E8A-4147-A177-3AD203B41FA5}">
                      <a16:colId xmlns:a16="http://schemas.microsoft.com/office/drawing/2014/main" xmlns="" val="3922992988"/>
                    </a:ext>
                  </a:extLst>
                </a:gridCol>
                <a:gridCol w="1046907">
                  <a:extLst>
                    <a:ext uri="{9D8B030D-6E8A-4147-A177-3AD203B41FA5}">
                      <a16:colId xmlns:a16="http://schemas.microsoft.com/office/drawing/2014/main" xmlns="" val="1093861567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Therapy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Duration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16519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BAD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620329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Thal+Dex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66378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Len+Dex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~75 months (with breaks)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8989715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Pom+Dex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~8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720561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Pano+Bort+Dex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~2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0892517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Carf+Benda+Dex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~3 months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19592741"/>
                  </a:ext>
                </a:extLst>
              </a:tr>
              <a:tr h="228185"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Elo+Pom+Dex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 smtClean="0"/>
                        <a:t>~12 months</a:t>
                      </a:r>
                      <a:r>
                        <a:rPr lang="de-AT" sz="600" baseline="0" dirty="0" smtClean="0"/>
                        <a:t> (ongoing)</a:t>
                      </a:r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2596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6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Estimated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percentage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survival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start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treatment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276 </a:t>
            </a:r>
            <a:r>
              <a:rPr lang="de-DE" altLang="de-DE" sz="1800" dirty="0" err="1" smtClean="0"/>
              <a:t>patients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suffering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myelomatosis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admitted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to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trial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1 </a:t>
            </a:r>
            <a:r>
              <a:rPr lang="de-DE" altLang="de-DE" sz="1800" dirty="0" err="1" smtClean="0"/>
              <a:t>October</a:t>
            </a:r>
            <a:r>
              <a:rPr lang="de-DE" altLang="de-DE" sz="1800" dirty="0" smtClean="0"/>
              <a:t> 1964 </a:t>
            </a:r>
            <a:r>
              <a:rPr lang="de-DE" altLang="de-DE" sz="1800" dirty="0" err="1" smtClean="0"/>
              <a:t>to</a:t>
            </a:r>
            <a:r>
              <a:rPr lang="de-DE" altLang="de-DE" sz="1800" dirty="0" smtClean="0"/>
              <a:t> 31 </a:t>
            </a:r>
            <a:r>
              <a:rPr lang="de-DE" altLang="de-DE" sz="1800" dirty="0" err="1" smtClean="0"/>
              <a:t>July</a:t>
            </a:r>
            <a:r>
              <a:rPr lang="de-DE" altLang="de-DE" sz="1800" dirty="0" smtClean="0"/>
              <a:t> 1068 </a:t>
            </a:r>
            <a:r>
              <a:rPr lang="de-DE" altLang="de-DE" sz="1800" dirty="0" err="1" smtClean="0"/>
              <a:t>and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followed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until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dealth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or</a:t>
            </a:r>
            <a:r>
              <a:rPr lang="de-DE" altLang="de-DE" sz="1800" dirty="0" smtClean="0"/>
              <a:t> 31 May 1970. The median </a:t>
            </a:r>
            <a:r>
              <a:rPr lang="de-DE" altLang="de-DE" sz="1800" dirty="0" err="1" smtClean="0"/>
              <a:t>survival</a:t>
            </a:r>
            <a:r>
              <a:rPr lang="de-DE" altLang="de-DE" sz="1800" dirty="0" smtClean="0"/>
              <a:t> was 18 </a:t>
            </a:r>
            <a:r>
              <a:rPr lang="de-DE" altLang="de-DE" sz="1800" dirty="0" err="1" smtClean="0"/>
              <a:t>months</a:t>
            </a:r>
            <a:endParaRPr lang="de-DE" altLang="de-DE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9392" y="4909136"/>
            <a:ext cx="2631056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/>
          <a:p>
            <a:r>
              <a:rPr lang="de-DE" altLang="de-DE" sz="1200" b="1" i="1" dirty="0" smtClean="0">
                <a:solidFill>
                  <a:srgbClr val="FFFFCC"/>
                </a:solidFill>
                <a:latin typeface="Calibri"/>
              </a:rPr>
              <a:t>MRC London (Witts IL et al, BMJ, 1971</a:t>
            </a:r>
            <a:endParaRPr lang="de-DE" altLang="de-DE" sz="12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0" y="1155941"/>
            <a:ext cx="5848276" cy="3480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94320"/>
            <a:ext cx="82296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de-D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887"/>
            <a:ext cx="8229600" cy="3725531"/>
          </a:xfrm>
        </p:spPr>
        <p:txBody>
          <a:bodyPr/>
          <a:lstStyle/>
          <a:p>
            <a:r>
              <a:rPr lang="de-AT" sz="2400" dirty="0" smtClean="0">
                <a:solidFill>
                  <a:srgbClr val="002060"/>
                </a:solidFill>
              </a:rPr>
              <a:t>Patient has received 7 therapy lines </a:t>
            </a:r>
            <a:r>
              <a:rPr lang="de-AT" sz="2400" dirty="0">
                <a:solidFill>
                  <a:srgbClr val="002060"/>
                </a:solidFill>
              </a:rPr>
              <a:t>+ 2 stem cell </a:t>
            </a:r>
            <a:r>
              <a:rPr lang="de-AT" sz="2400" dirty="0" smtClean="0">
                <a:solidFill>
                  <a:srgbClr val="002060"/>
                </a:solidFill>
              </a:rPr>
              <a:t>transplants over the course of 9 years </a:t>
            </a:r>
          </a:p>
          <a:p>
            <a:pPr lvl="1"/>
            <a:r>
              <a:rPr lang="de-AT" sz="2400" dirty="0" smtClean="0">
                <a:solidFill>
                  <a:srgbClr val="002060"/>
                </a:solidFill>
              </a:rPr>
              <a:t>Six therapy lines were based on IMiDs, the current antibody-based </a:t>
            </a:r>
            <a:r>
              <a:rPr lang="de-AT" sz="2400" dirty="0">
                <a:solidFill>
                  <a:srgbClr val="002060"/>
                </a:solidFill>
              </a:rPr>
              <a:t>therapy </a:t>
            </a:r>
            <a:r>
              <a:rPr lang="de-AT" sz="2400" dirty="0" smtClean="0">
                <a:solidFill>
                  <a:srgbClr val="002060"/>
                </a:solidFill>
              </a:rPr>
              <a:t>is also combined with an IMiD</a:t>
            </a:r>
          </a:p>
          <a:p>
            <a:pPr lvl="1"/>
            <a:r>
              <a:rPr lang="de-AT" sz="2400" dirty="0" smtClean="0">
                <a:solidFill>
                  <a:srgbClr val="002060"/>
                </a:solidFill>
              </a:rPr>
              <a:t>Longest treatment period by far was lenalidomide+dexamethasone maintenance therapy</a:t>
            </a:r>
          </a:p>
          <a:p>
            <a:r>
              <a:rPr lang="de-AT" sz="2400" dirty="0" smtClean="0">
                <a:solidFill>
                  <a:srgbClr val="002060"/>
                </a:solidFill>
              </a:rPr>
              <a:t>Best response was PR under the current </a:t>
            </a:r>
            <a:r>
              <a:rPr lang="de-AT" sz="2400" dirty="0" err="1" smtClean="0">
                <a:solidFill>
                  <a:srgbClr val="002060"/>
                </a:solidFill>
              </a:rPr>
              <a:t>therapy</a:t>
            </a:r>
            <a:r>
              <a:rPr lang="de-AT" sz="2400" dirty="0" smtClean="0">
                <a:solidFill>
                  <a:srgbClr val="002060"/>
                </a:solidFill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</a:rPr>
              <a:t>line</a:t>
            </a:r>
            <a:endParaRPr lang="de-AT" sz="2400" dirty="0" smtClean="0">
              <a:solidFill>
                <a:srgbClr val="002060"/>
              </a:solidFill>
            </a:endParaRPr>
          </a:p>
          <a:p>
            <a:r>
              <a:rPr lang="de-AT" sz="2400" dirty="0" err="1" smtClean="0">
                <a:solidFill>
                  <a:srgbClr val="002060"/>
                </a:solidFill>
              </a:rPr>
              <a:t>Currently</a:t>
            </a:r>
            <a:r>
              <a:rPr lang="de-AT" sz="2400" dirty="0" smtClean="0">
                <a:solidFill>
                  <a:srgbClr val="002060"/>
                </a:solidFill>
              </a:rPr>
              <a:t> 7+</a:t>
            </a:r>
            <a:r>
              <a:rPr lang="de-AT" sz="2400" baseline="30000" dirty="0" smtClean="0">
                <a:solidFill>
                  <a:srgbClr val="002060"/>
                </a:solidFill>
              </a:rPr>
              <a:t>th </a:t>
            </a:r>
            <a:r>
              <a:rPr lang="de-AT" sz="2400" dirty="0" err="1" smtClean="0">
                <a:solidFill>
                  <a:srgbClr val="002060"/>
                </a:solidFill>
              </a:rPr>
              <a:t>therapy</a:t>
            </a:r>
            <a:r>
              <a:rPr lang="de-AT" sz="2400" dirty="0" smtClean="0">
                <a:solidFill>
                  <a:srgbClr val="002060"/>
                </a:solidFill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</a:rPr>
              <a:t>with</a:t>
            </a:r>
            <a:r>
              <a:rPr lang="de-AT" sz="2400" dirty="0" smtClean="0">
                <a:solidFill>
                  <a:srgbClr val="002060"/>
                </a:solidFill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</a:rPr>
              <a:t>Darzalex</a:t>
            </a:r>
            <a:r>
              <a:rPr lang="de-AT" sz="2400" dirty="0" smtClean="0">
                <a:solidFill>
                  <a:srgbClr val="002060"/>
                </a:solidFill>
              </a:rPr>
              <a:t> + </a:t>
            </a:r>
            <a:r>
              <a:rPr lang="de-AT" sz="2400" dirty="0" err="1" smtClean="0">
                <a:solidFill>
                  <a:srgbClr val="002060"/>
                </a:solidFill>
              </a:rPr>
              <a:t>Bendamustine</a:t>
            </a:r>
            <a:r>
              <a:rPr lang="de-AT" sz="2400" dirty="0" smtClean="0">
                <a:solidFill>
                  <a:srgbClr val="002060"/>
                </a:solidFill>
              </a:rPr>
              <a:t> + </a:t>
            </a:r>
            <a:r>
              <a:rPr lang="de-AT" sz="2400" dirty="0" err="1" smtClean="0">
                <a:solidFill>
                  <a:srgbClr val="002060"/>
                </a:solidFill>
              </a:rPr>
              <a:t>Bortezomib</a:t>
            </a:r>
            <a:r>
              <a:rPr lang="de-AT" sz="2400" dirty="0" smtClean="0">
                <a:solidFill>
                  <a:srgbClr val="002060"/>
                </a:solidFill>
              </a:rPr>
              <a:t> + </a:t>
            </a:r>
            <a:r>
              <a:rPr lang="de-AT" sz="2400" dirty="0" err="1" smtClean="0">
                <a:solidFill>
                  <a:srgbClr val="002060"/>
                </a:solidFill>
              </a:rPr>
              <a:t>Dexamethasone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0" y="89756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/>
          <p:nvPr/>
        </p:nvSpPr>
        <p:spPr>
          <a:xfrm>
            <a:off x="0" y="5002021"/>
            <a:ext cx="9144000" cy="141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1901434"/>
            <a:ext cx="7772400" cy="1102519"/>
          </a:xfrm>
        </p:spPr>
        <p:txBody>
          <a:bodyPr rtlCol="0">
            <a:normAutofit/>
          </a:bodyPr>
          <a:lstStyle/>
          <a:p>
            <a:pPr defTabSz="914355" fontAlgn="auto">
              <a:spcAft>
                <a:spcPts val="0"/>
              </a:spcAft>
              <a:defRPr/>
            </a:pPr>
            <a:r>
              <a:rPr lang="de-AT" i="1" dirty="0" smtClean="0">
                <a:solidFill>
                  <a:schemeClr val="accent1">
                    <a:lumMod val="50000"/>
                  </a:schemeClr>
                </a:solidFill>
              </a:rPr>
              <a:t>Danke für die Aufmerksamkeit</a:t>
            </a:r>
            <a:endParaRPr lang="de-AT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Estimated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percentage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survival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start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treatment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276 </a:t>
            </a:r>
            <a:r>
              <a:rPr lang="de-DE" altLang="de-DE" sz="1800" dirty="0" err="1" smtClean="0"/>
              <a:t>patients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suffering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myelomatosis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divided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into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three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groups</a:t>
            </a: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err="1" smtClean="0"/>
              <a:t>according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to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blood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urea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concentration</a:t>
            </a:r>
            <a:r>
              <a:rPr lang="de-DE" altLang="de-DE" sz="1800" dirty="0" smtClean="0"/>
              <a:t> at </a:t>
            </a:r>
            <a:r>
              <a:rPr lang="de-DE" altLang="de-DE" sz="1800" dirty="0" err="1" smtClean="0"/>
              <a:t>presentation</a:t>
            </a:r>
            <a:endParaRPr lang="de-DE" altLang="de-DE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9392" y="4909136"/>
            <a:ext cx="2631056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/>
          <a:p>
            <a:r>
              <a:rPr lang="de-DE" altLang="de-DE" sz="1200" b="1" i="1" dirty="0" smtClean="0">
                <a:solidFill>
                  <a:srgbClr val="FFFFCC"/>
                </a:solidFill>
                <a:latin typeface="Calibri"/>
              </a:rPr>
              <a:t>MRC London (Witts IL et al, BMJ, 1971</a:t>
            </a:r>
            <a:endParaRPr lang="de-DE" altLang="de-DE" sz="12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41" y="1068094"/>
            <a:ext cx="6010765" cy="3581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Estimated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percentage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survival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start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treatment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274 </a:t>
            </a:r>
            <a:r>
              <a:rPr lang="de-DE" altLang="de-DE" sz="1800" dirty="0" err="1" smtClean="0"/>
              <a:t>patients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suffering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myelomatosis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divided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into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three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groups</a:t>
            </a: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err="1" smtClean="0"/>
              <a:t>according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to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blood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urea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concentration</a:t>
            </a:r>
            <a:r>
              <a:rPr lang="de-DE" altLang="de-DE" sz="1800" dirty="0" smtClean="0"/>
              <a:t> at </a:t>
            </a:r>
            <a:r>
              <a:rPr lang="de-DE" altLang="de-DE" sz="1800" dirty="0" err="1" smtClean="0"/>
              <a:t>presentation</a:t>
            </a:r>
            <a:endParaRPr lang="de-DE" altLang="de-DE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9392" y="4909136"/>
            <a:ext cx="2631056" cy="2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/>
          <a:p>
            <a:r>
              <a:rPr lang="de-DE" altLang="de-DE" sz="1200" b="1" i="1" dirty="0" smtClean="0">
                <a:solidFill>
                  <a:srgbClr val="FFFFCC"/>
                </a:solidFill>
                <a:latin typeface="Calibri"/>
              </a:rPr>
              <a:t>MRC London (Witts IL et al, BMJ, 1971</a:t>
            </a:r>
            <a:endParaRPr lang="de-DE" altLang="de-DE" sz="12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59" y="1019446"/>
            <a:ext cx="4192436" cy="3785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442" y="1896383"/>
            <a:ext cx="211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rgbClr val="002060"/>
                </a:solidFill>
                <a:latin typeface="Calibri"/>
              </a:rPr>
              <a:t>C = </a:t>
            </a:r>
            <a:r>
              <a:rPr lang="de-AT" sz="1600" dirty="0" err="1" smtClean="0">
                <a:solidFill>
                  <a:srgbClr val="002060"/>
                </a:solidFill>
                <a:latin typeface="Calibri"/>
              </a:rPr>
              <a:t>Cyclophosphamid</a:t>
            </a:r>
            <a:endParaRPr lang="de-AT" sz="1600" dirty="0" smtClean="0">
              <a:solidFill>
                <a:srgbClr val="002060"/>
              </a:solidFill>
              <a:latin typeface="Calibri"/>
            </a:endParaRPr>
          </a:p>
          <a:p>
            <a:r>
              <a:rPr lang="de-AT" sz="1600" dirty="0" smtClean="0">
                <a:solidFill>
                  <a:srgbClr val="002060"/>
                </a:solidFill>
                <a:latin typeface="Calibri"/>
              </a:rPr>
              <a:t>M = </a:t>
            </a:r>
            <a:r>
              <a:rPr lang="de-AT" sz="1600" dirty="0" err="1" smtClean="0">
                <a:solidFill>
                  <a:srgbClr val="002060"/>
                </a:solidFill>
                <a:latin typeface="Calibri"/>
              </a:rPr>
              <a:t>Melphalan</a:t>
            </a:r>
            <a:endParaRPr lang="de-AT" sz="1600" dirty="0" smtClean="0">
              <a:solidFill>
                <a:srgbClr val="002060"/>
              </a:solidFill>
              <a:latin typeface="Calibri"/>
            </a:endParaRPr>
          </a:p>
          <a:p>
            <a:r>
              <a:rPr lang="de-AT" sz="1600" dirty="0" smtClean="0">
                <a:solidFill>
                  <a:srgbClr val="002060"/>
                </a:solidFill>
                <a:latin typeface="Calibri"/>
              </a:rPr>
              <a:t>U = Urea </a:t>
            </a:r>
            <a:r>
              <a:rPr lang="de-AT" sz="1600" dirty="0" err="1" smtClean="0">
                <a:solidFill>
                  <a:srgbClr val="002060"/>
                </a:solidFill>
                <a:latin typeface="Calibri"/>
              </a:rPr>
              <a:t>concentration</a:t>
            </a:r>
            <a:endParaRPr lang="de-AT" sz="16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6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1901434"/>
            <a:ext cx="7772400" cy="1102519"/>
          </a:xfrm>
        </p:spPr>
        <p:txBody>
          <a:bodyPr rtlCol="0">
            <a:normAutofit/>
          </a:bodyPr>
          <a:lstStyle/>
          <a:p>
            <a:pPr defTabSz="914355" fontAlgn="auto">
              <a:spcAft>
                <a:spcPts val="0"/>
              </a:spcAft>
              <a:defRPr/>
            </a:pPr>
            <a:r>
              <a:rPr lang="de-AT" i="1" dirty="0" err="1" smtClean="0">
                <a:solidFill>
                  <a:schemeClr val="accent1">
                    <a:lumMod val="50000"/>
                  </a:schemeClr>
                </a:solidFill>
              </a:rPr>
              <a:t>Myelom</a:t>
            </a:r>
            <a:r>
              <a:rPr lang="de-AT" i="1" dirty="0" smtClean="0">
                <a:solidFill>
                  <a:schemeClr val="accent1">
                    <a:lumMod val="50000"/>
                  </a:schemeClr>
                </a:solidFill>
              </a:rPr>
              <a:t>-Management in den 80er und frühen 90er Jahren</a:t>
            </a:r>
            <a:endParaRPr lang="de-AT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3" y="439948"/>
            <a:ext cx="7346741" cy="4270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-8624" y="793630"/>
            <a:ext cx="969123" cy="25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333117" y="793630"/>
            <a:ext cx="810884" cy="25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175e93ab-ccf1-4204-8194-2c1fe52dadc8">Template</Doc_x0020_Type>
    <Department xmlns="e797c43c-4533-4a8a-a14e-7a5c3089751b">Communications</Department>
    <Employee_x0020_Classification xmlns="175e93ab-ccf1-4204-8194-2c1fe52dadc8">General</Employee_x0020_Classification>
    <Year xmlns="175e93ab-ccf1-4204-8194-2c1fe52dadc8">2010</Year>
    <Category xmlns="e797c43c-4533-4a8a-a14e-7a5c3089751b">None</Category>
    <Doc_x0020_Status xmlns="175e93ab-ccf1-4204-8194-2c1fe52dadc8">Final</Doc_x0020_Statu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D7C3D99C4074592B86ADEFA88A043" ma:contentTypeVersion="21" ma:contentTypeDescription="Create a new document." ma:contentTypeScope="" ma:versionID="218b50725ca3a4ee0b8962a3d7b974bc">
  <xsd:schema xmlns:xsd="http://www.w3.org/2001/XMLSchema" xmlns:xs="http://www.w3.org/2001/XMLSchema" xmlns:p="http://schemas.microsoft.com/office/2006/metadata/properties" xmlns:ns2="175e93ab-ccf1-4204-8194-2c1fe52dadc8" xmlns:ns3="e797c43c-4533-4a8a-a14e-7a5c3089751b" targetNamespace="http://schemas.microsoft.com/office/2006/metadata/properties" ma:root="true" ma:fieldsID="f1fe2d539af484c6d254bdb9c85e47de" ns2:_="" ns3:_="">
    <xsd:import namespace="175e93ab-ccf1-4204-8194-2c1fe52dadc8"/>
    <xsd:import namespace="e797c43c-4533-4a8a-a14e-7a5c3089751b"/>
    <xsd:element name="properties">
      <xsd:complexType>
        <xsd:sequence>
          <xsd:element name="documentManagement">
            <xsd:complexType>
              <xsd:all>
                <xsd:element ref="ns2:Employee_x0020_Classification" minOccurs="0"/>
                <xsd:element ref="ns2:Doc_x0020_Status" minOccurs="0"/>
                <xsd:element ref="ns2:Doc_x0020_Type" minOccurs="0"/>
                <xsd:element ref="ns2:Year" minOccurs="0"/>
                <xsd:element ref="ns3:Category" minOccurs="0"/>
                <xsd:element ref="ns3:Depart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e93ab-ccf1-4204-8194-2c1fe52dadc8" elementFormDefault="qualified">
    <xsd:import namespace="http://schemas.microsoft.com/office/2006/documentManagement/types"/>
    <xsd:import namespace="http://schemas.microsoft.com/office/infopath/2007/PartnerControls"/>
    <xsd:element name="Employee_x0020_Classification" ma:index="8" nillable="true" ma:displayName="Employee Classification" ma:format="Dropdown" ma:internalName="Employee_x0020_Classification">
      <xsd:simpleType>
        <xsd:restriction base="dms:Choice">
          <xsd:enumeration value="Benefits"/>
          <xsd:enumeration value="Financial"/>
          <xsd:enumeration value="General"/>
          <xsd:enumeration value="HR"/>
          <xsd:enumeration value="Meetings"/>
          <xsd:enumeration value="Payroll"/>
          <xsd:enumeration value="TIMSS"/>
        </xsd:restriction>
      </xsd:simpleType>
    </xsd:element>
    <xsd:element name="Doc_x0020_Status" ma:index="9" nillable="true" ma:displayName="Doc Status" ma:default="Final" ma:format="Dropdown" ma:internalName="Doc_x0020_Status">
      <xsd:simpleType>
        <xsd:restriction base="dms:Choice">
          <xsd:enumeration value="Draft"/>
          <xsd:enumeration value="Final"/>
        </xsd:restriction>
      </xsd:simpleType>
    </xsd:element>
    <xsd:element name="Doc_x0020_Type" ma:index="10" nillable="true" ma:displayName="Doc Type" ma:format="Dropdown" ma:internalName="Doc_x0020_Type">
      <xsd:simpleType>
        <xsd:restriction base="dms:Choice">
          <xsd:enumeration value="Advertisement"/>
          <xsd:enumeration value="Agenda"/>
          <xsd:enumeration value="Contract"/>
          <xsd:enumeration value="E-mail"/>
          <xsd:enumeration value="Form"/>
          <xsd:enumeration value="Letter"/>
          <xsd:enumeration value="Map"/>
          <xsd:enumeration value="Meeting Notebook"/>
          <xsd:enumeration value="Memo"/>
          <xsd:enumeration value="Minutes"/>
          <xsd:enumeration value="Miscellaneous"/>
          <xsd:enumeration value="Official (Legal Docs)"/>
          <xsd:enumeration value="Policy"/>
          <xsd:enumeration value="Presentation"/>
          <xsd:enumeration value="Reference"/>
          <xsd:enumeration value="Report"/>
          <xsd:enumeration value="RFP"/>
          <xsd:enumeration value="Standard Operating Procedure (SOP)"/>
          <xsd:enumeration value="Survey"/>
          <xsd:enumeration value="Template"/>
          <xsd:enumeration value="Timeline"/>
          <xsd:enumeration value="Training Docs"/>
        </xsd:restriction>
      </xsd:simpleType>
    </xsd:element>
    <xsd:element name="Year" ma:index="11" nillable="true" ma:displayName="Year" ma:format="Dropdown" ma:internalName="Year" ma:readOnly="false">
      <xsd:simpleType>
        <xsd:restriction base="dms:Choice"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7c43c-4533-4a8a-a14e-7a5c3089751b" elementFormDefault="qualified">
    <xsd:import namespace="http://schemas.microsoft.com/office/2006/documentManagement/types"/>
    <xsd:import namespace="http://schemas.microsoft.com/office/infopath/2007/PartnerControls"/>
    <xsd:element name="Category" ma:index="12" nillable="true" ma:displayName="Category" ma:default="None" ma:description="Category" ma:format="Dropdown" ma:internalName="Category" ma:readOnly="false">
      <xsd:simpleType>
        <xsd:restriction base="dms:Choice">
          <xsd:enumeration value="None"/>
          <xsd:enumeration value="AFS"/>
          <xsd:enumeration value="Compensation/Payroll"/>
          <xsd:enumeration value="Dental Insurance"/>
          <xsd:enumeration value="Disability"/>
          <xsd:enumeration value="Employee Assistance (EAP)"/>
          <xsd:enumeration value="Employee Handbook"/>
          <xsd:enumeration value="Telecommuting"/>
          <xsd:enumeration value="Staffing/Recruitment"/>
          <xsd:enumeration value="Flexible Spending Account (FSA)"/>
          <xsd:enumeration value="FMLA"/>
          <xsd:enumeration value="Job Descriptions"/>
          <xsd:enumeration value="Legal Resources"/>
          <xsd:enumeration value="Life"/>
          <xsd:enumeration value="Medical"/>
          <xsd:enumeration value="Medical Plan Summaries"/>
          <xsd:enumeration value="PPO"/>
          <xsd:enumeration value="Prescriptions"/>
          <xsd:enumeration value="Health Advocate"/>
          <xsd:enumeration value="Kaiser"/>
          <xsd:enumeration value="Emergency Travel Assistance"/>
          <xsd:enumeration value="Performance Management and ReviewSNAP"/>
          <xsd:enumeration value="Professional Development"/>
          <xsd:enumeration value="Retirement"/>
          <xsd:enumeration value="AFS Financial Education"/>
          <xsd:enumeration value="Retirement Plan Information"/>
          <xsd:enumeration value="Transportation"/>
          <xsd:enumeration value="Vision"/>
          <xsd:enumeration value="Wellness"/>
          <xsd:enumeration value="Wellness Presentations"/>
          <xsd:enumeration value="Wellness Coaching"/>
          <xsd:enumeration value="Ask IWP"/>
          <xsd:enumeration value="Wellness Reimbursement"/>
          <xsd:enumeration value="General Benefits"/>
          <xsd:enumeration value="Student Loan Benefit"/>
          <xsd:enumeration value="Identity Protection"/>
        </xsd:restriction>
      </xsd:simpleType>
    </xsd:element>
    <xsd:element name="Department" ma:index="13" nillable="true" ma:displayName="Department" ma:default="Communications" ma:description="ASH Departments" ma:format="Dropdown" ma:internalName="Department">
      <xsd:simpleType>
        <xsd:restriction base="dms:Choice">
          <xsd:enumeration value="Communications"/>
          <xsd:enumeration value="Development"/>
          <xsd:enumeration value="Education"/>
          <xsd:enumeration value="Executive Office"/>
          <xsd:enumeration value="Finance"/>
          <xsd:enumeration value="Government Relations and Practice"/>
          <xsd:enumeration value="Office of the DED"/>
          <xsd:enumeration value="Publishing"/>
          <xsd:enumeration value="Train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3A5FE-0CFB-4783-95F1-C2557943C20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67A7905-145D-44D4-B8E6-09F5B7A103F0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2598E790-9AC1-4889-81D0-7A298AF783D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e797c43c-4533-4a8a-a14e-7a5c3089751b"/>
    <ds:schemaRef ds:uri="175e93ab-ccf1-4204-8194-2c1fe52dadc8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D535E9F-6F6F-4C44-BC35-E29FAF9FE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e93ab-ccf1-4204-8194-2c1fe52dadc8"/>
    <ds:schemaRef ds:uri="e797c43c-4533-4a8a-a14e-7a5c30897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70B7EA5-3A0D-4427-B3A8-72663A980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Bildschirmpräsentation (16:9)</PresentationFormat>
  <Paragraphs>720</Paragraphs>
  <Slides>51</Slides>
  <Notes>20</Notes>
  <HiddenSlides>0</HiddenSlides>
  <MMClips>0</MMClips>
  <ScaleCrop>false</ScaleCrop>
  <HeadingPairs>
    <vt:vector size="6" baseType="variant">
      <vt:variant>
        <vt:lpstr>Design</vt:lpstr>
      </vt:variant>
      <vt:variant>
        <vt:i4>17</vt:i4>
      </vt:variant>
      <vt:variant>
        <vt:lpstr>Verknüpfungen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69" baseType="lpstr">
      <vt:lpstr>1_Custom Design</vt:lpstr>
      <vt:lpstr>Custom Design</vt:lpstr>
      <vt:lpstr>HG</vt:lpstr>
      <vt:lpstr>Larissa</vt:lpstr>
      <vt:lpstr>1_Larissa</vt:lpstr>
      <vt:lpstr>2_Larissa</vt:lpstr>
      <vt:lpstr>6_HG</vt:lpstr>
      <vt:lpstr>1_HG</vt:lpstr>
      <vt:lpstr>2_HG</vt:lpstr>
      <vt:lpstr>5_Larissa</vt:lpstr>
      <vt:lpstr>3_HG</vt:lpstr>
      <vt:lpstr>Default Theme</vt:lpstr>
      <vt:lpstr>4_HG</vt:lpstr>
      <vt:lpstr>1_Default Theme</vt:lpstr>
      <vt:lpstr>5_HG</vt:lpstr>
      <vt:lpstr>7_HG</vt:lpstr>
      <vt:lpstr>3_Larissa</vt:lpstr>
      <vt:lpstr>C:\ALEXIA.OPJ!Graph4</vt:lpstr>
      <vt:lpstr>Das Myelom im Wandel der Zeit</vt:lpstr>
      <vt:lpstr>Das Multiple Myelom</vt:lpstr>
      <vt:lpstr>Myelomtherapie in den 70er Jahren</vt:lpstr>
      <vt:lpstr>Changes in weight, haemoglobin concentration, platelet, total leucocyte, neutrophil, and lymphocyte counts during melphalan therapy</vt:lpstr>
      <vt:lpstr>Estimated percentage survival from the start of treatment of 276 patients suffering from myelomatosis admitted to the trial from 1 October 1964 to 31 July 1068 and followed until dealth or 31 May 1970. The median survival was 18 months</vt:lpstr>
      <vt:lpstr>Estimated percentage survival from the start of treatment of 276 patients suffering from myelomatosis divided into three groups  according to the blood urea concentration at presentation</vt:lpstr>
      <vt:lpstr>Estimated percentage survival from the start of treatment of 274 patients suffering from myelomatosis divided into three groups  according to the blood urea concentration at presentation</vt:lpstr>
      <vt:lpstr>Myelom-Management in den 80er und frühen 90er Jahren</vt:lpstr>
      <vt:lpstr>PowerPoint-Präsentation</vt:lpstr>
      <vt:lpstr>Viscosity-protein correlation curves for patient 3 with IgA myeloma. Symptomatic recovery occurred at an observed viscosity of 6.0 Ostwald Units (total protein of 12.0 g/dl)</vt:lpstr>
      <vt:lpstr>Prognose  unter konv. Chemotherapie</vt:lpstr>
      <vt:lpstr>Prognoseparameter</vt:lpstr>
      <vt:lpstr>Therapiemaßnahmen beim Multiplen Myelom</vt:lpstr>
      <vt:lpstr>Melphalan + Prednisolon vs. Kombinationschemotherapie</vt:lpstr>
      <vt:lpstr>Melphalan + Prednisolon vs. Kombinationschemotherapie</vt:lpstr>
      <vt:lpstr>Autologe KMT vs. Chemotherapie</vt:lpstr>
      <vt:lpstr>Einfluß von prognostischen Parametern  auf die Therapie des Myeloms</vt:lpstr>
      <vt:lpstr>Autologe KMT vs. Chemotherapie</vt:lpstr>
      <vt:lpstr>Allogene KMT vs. Autologe Stammzelltransplantation</vt:lpstr>
      <vt:lpstr>Risikoadaptierte Therapie des Multiplen Myeloms Zusammenfassung</vt:lpstr>
      <vt:lpstr>Prognosefaktoren bei Autologer SZT und Allogener KMT</vt:lpstr>
      <vt:lpstr>Stellenwert von Interferon alpha in der Therapie des  Multiplen Myelomes</vt:lpstr>
      <vt:lpstr>Myelom-Therapie in der Ära der  „Neuen“ Medikamente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Myeloma Case</vt:lpstr>
      <vt:lpstr>1st therapy line Bortezomib+Bendamustine/Doxorubicin+Dexamethasone</vt:lpstr>
      <vt:lpstr>Treatment lines</vt:lpstr>
      <vt:lpstr>2nd therapy line Thalidomide+Dexamethasone</vt:lpstr>
      <vt:lpstr>Treatment lines</vt:lpstr>
      <vt:lpstr>Time without therapy</vt:lpstr>
      <vt:lpstr>3rd therapy line Lenalidomide+Dexamethasone</vt:lpstr>
      <vt:lpstr>Treatment lines</vt:lpstr>
      <vt:lpstr>1st stem cell transplant</vt:lpstr>
      <vt:lpstr>2nd stem cell transplant</vt:lpstr>
      <vt:lpstr>Treatment lines</vt:lpstr>
      <vt:lpstr>4th therapy line Pomalidomide+Dexamethasone</vt:lpstr>
      <vt:lpstr>Treatment lines</vt:lpstr>
      <vt:lpstr>Time without therapy</vt:lpstr>
      <vt:lpstr>5th therapy line Panobinostat+Bortezomib+Dexamethasone</vt:lpstr>
      <vt:lpstr>Treatment lines</vt:lpstr>
      <vt:lpstr>6th therapy line Carfilzomib+Bendamustine+Dexamethasone</vt:lpstr>
      <vt:lpstr>Treatment lines</vt:lpstr>
      <vt:lpstr>Current therapy Elotuzumab+Pomalidomide+Dexamethasone</vt:lpstr>
      <vt:lpstr>Treatment lines</vt:lpstr>
      <vt:lpstr>Summary</vt:lpstr>
      <vt:lpstr>Danke für die Aufmerksamkeit</vt:lpstr>
    </vt:vector>
  </TitlesOfParts>
  <Company>house of hayes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 PowerPoint Template 2016 16-9ratio</dc:title>
  <dc:creator>Page Hayes</dc:creator>
  <cp:lastModifiedBy>Gisslinger</cp:lastModifiedBy>
  <cp:revision>393</cp:revision>
  <cp:lastPrinted>2018-11-15T09:34:23Z</cp:lastPrinted>
  <dcterms:created xsi:type="dcterms:W3CDTF">2010-04-01T20:51:44Z</dcterms:created>
  <dcterms:modified xsi:type="dcterms:W3CDTF">2018-11-20T13:54:26Z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 Svs Classification">
    <vt:lpwstr>General</vt:lpwstr>
  </property>
  <property fmtid="{D5CDD505-2E9C-101B-9397-08002B2CF9AE}" pid="3" name="ContentType">
    <vt:lpwstr>Document</vt:lpwstr>
  </property>
  <property fmtid="{D5CDD505-2E9C-101B-9397-08002B2CF9AE}" pid="4" name="ContentTypeId">
    <vt:lpwstr>0x0101006E0D7C3D99C4074592B86ADEFA88A043</vt:lpwstr>
  </property>
</Properties>
</file>